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91" r:id="rId2"/>
    <p:sldId id="560" r:id="rId3"/>
    <p:sldId id="496" r:id="rId4"/>
    <p:sldId id="515" r:id="rId5"/>
    <p:sldId id="499" r:id="rId6"/>
    <p:sldId id="546" r:id="rId7"/>
    <p:sldId id="545" r:id="rId8"/>
    <p:sldId id="547" r:id="rId9"/>
    <p:sldId id="548" r:id="rId10"/>
    <p:sldId id="500" r:id="rId11"/>
    <p:sldId id="504" r:id="rId12"/>
    <p:sldId id="561" r:id="rId13"/>
    <p:sldId id="503" r:id="rId14"/>
    <p:sldId id="512" r:id="rId15"/>
    <p:sldId id="555" r:id="rId16"/>
    <p:sldId id="509" r:id="rId17"/>
    <p:sldId id="514" r:id="rId18"/>
    <p:sldId id="502" r:id="rId19"/>
    <p:sldId id="516" r:id="rId20"/>
    <p:sldId id="517" r:id="rId21"/>
    <p:sldId id="557" r:id="rId22"/>
    <p:sldId id="518" r:id="rId23"/>
    <p:sldId id="552" r:id="rId24"/>
    <p:sldId id="553" r:id="rId25"/>
    <p:sldId id="554" r:id="rId26"/>
    <p:sldId id="534" r:id="rId27"/>
    <p:sldId id="536" r:id="rId28"/>
    <p:sldId id="519" r:id="rId29"/>
    <p:sldId id="520" r:id="rId30"/>
    <p:sldId id="521" r:id="rId31"/>
    <p:sldId id="522" r:id="rId32"/>
    <p:sldId id="523" r:id="rId33"/>
    <p:sldId id="525" r:id="rId34"/>
    <p:sldId id="526" r:id="rId35"/>
    <p:sldId id="540" r:id="rId36"/>
    <p:sldId id="541" r:id="rId37"/>
    <p:sldId id="539" r:id="rId38"/>
    <p:sldId id="543" r:id="rId39"/>
    <p:sldId id="544" r:id="rId40"/>
    <p:sldId id="556" r:id="rId41"/>
    <p:sldId id="551" r:id="rId42"/>
    <p:sldId id="550" r:id="rId43"/>
    <p:sldId id="535" r:id="rId44"/>
    <p:sldId id="559" r:id="rId45"/>
    <p:sldId id="495" r:id="rId46"/>
    <p:sldId id="549" r:id="rId47"/>
    <p:sldId id="524" r:id="rId48"/>
    <p:sldId id="558" r:id="rId4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 Hernandez" initials="MH" lastIdx="1" clrIdx="0">
    <p:extLst>
      <p:ext uri="{19B8F6BF-5375-455C-9EA6-DF929625EA0E}">
        <p15:presenceInfo xmlns:p15="http://schemas.microsoft.com/office/powerpoint/2012/main" userId="748b8d1e78237b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D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9665" autoAdjust="0"/>
  </p:normalViewPr>
  <p:slideViewPr>
    <p:cSldViewPr snapToGrid="0">
      <p:cViewPr varScale="1">
        <p:scale>
          <a:sx n="76" d="100"/>
          <a:sy n="76" d="100"/>
        </p:scale>
        <p:origin x="85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3E62C9-693E-B0C5-C4FC-4065A9CAD6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F959AB-733E-4F34-0E87-4E354D4C57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F3E8-AACA-410B-99AF-AD6F944DA63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47BF12-BD9D-C421-2BB2-29D877B790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22D656-611E-CD12-01EE-A199816B17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45546-C16D-4789-BD68-A36C282845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94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91D8-05D0-462F-97D2-A9A2EC77E1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349D8-9637-46B9-81E1-FF6A23BB8D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27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7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56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9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16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6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26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4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03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05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10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0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70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4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16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8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31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6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22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90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29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19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578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20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4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4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6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12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609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99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585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02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69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75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40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0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4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4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7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49D8-9637-46B9-81E1-FF6A23BB8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0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223D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79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rgbClr val="223D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0084CF-06B9-3B47-CAF2-6035E81FB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b="4334"/>
          <a:stretch/>
        </p:blipFill>
        <p:spPr>
          <a:xfrm>
            <a:off x="0" y="-75496"/>
            <a:ext cx="12331696" cy="6936579"/>
          </a:xfrm>
          <a:prstGeom prst="rect">
            <a:avLst/>
          </a:prstGeom>
        </p:spPr>
      </p:pic>
      <p:pic>
        <p:nvPicPr>
          <p:cNvPr id="7" name="Google Shape;13;p23">
            <a:extLst>
              <a:ext uri="{FF2B5EF4-FFF2-40B4-BE49-F238E27FC236}">
                <a16:creationId xmlns:a16="http://schemas.microsoft.com/office/drawing/2014/main" id="{44D1760C-5CD3-4985-8B01-286BEA93D42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7915812" y="5699760"/>
            <a:ext cx="2240167" cy="779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03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solidFill>
          <a:srgbClr val="223D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8;p46" descr="Blue lines in a dark background&#10;&#10;Description automatically generated">
            <a:extLst>
              <a:ext uri="{FF2B5EF4-FFF2-40B4-BE49-F238E27FC236}">
                <a16:creationId xmlns:a16="http://schemas.microsoft.com/office/drawing/2014/main" id="{EB1E3B8D-E561-44E1-B13A-D56B87993F5F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;p23">
            <a:extLst>
              <a:ext uri="{FF2B5EF4-FFF2-40B4-BE49-F238E27FC236}">
                <a16:creationId xmlns:a16="http://schemas.microsoft.com/office/drawing/2014/main" id="{2B72A173-54EA-4CF5-BD8D-0DE734F899F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975916" y="5608320"/>
            <a:ext cx="2240167" cy="779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143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9;p35">
            <a:extLst>
              <a:ext uri="{FF2B5EF4-FFF2-40B4-BE49-F238E27FC236}">
                <a16:creationId xmlns:a16="http://schemas.microsoft.com/office/drawing/2014/main" id="{4C1587E8-3DB1-46F7-A3C8-519943ED0DA0}"/>
              </a:ext>
            </a:extLst>
          </p:cNvPr>
          <p:cNvSpPr/>
          <p:nvPr userDrawn="1"/>
        </p:nvSpPr>
        <p:spPr>
          <a:xfrm>
            <a:off x="0" y="6065954"/>
            <a:ext cx="12192000" cy="792045"/>
          </a:xfrm>
          <a:prstGeom prst="rect">
            <a:avLst/>
          </a:prstGeom>
          <a:gradFill>
            <a:gsLst>
              <a:gs pos="0">
                <a:srgbClr val="00144D"/>
              </a:gs>
              <a:gs pos="97000">
                <a:srgbClr val="045EA7"/>
              </a:gs>
              <a:gs pos="100000">
                <a:srgbClr val="045EA7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441F63A-92BC-6C82-E2E4-40B62A33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endParaRPr lang="en-US" b="1" dirty="0">
              <a:solidFill>
                <a:srgbClr val="223D7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BC04331-1BAB-BF07-098A-B7CFCBEF2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91" y="1195839"/>
            <a:ext cx="11266415" cy="4735180"/>
          </a:xfrm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pPr lvl="0">
              <a:buClr>
                <a:srgbClr val="223D71"/>
              </a:buClr>
            </a:pP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A950245-5DED-821C-8B21-C3CFF37A63E0}"/>
              </a:ext>
            </a:extLst>
          </p:cNvPr>
          <p:cNvSpPr txBox="1"/>
          <p:nvPr userDrawn="1"/>
        </p:nvSpPr>
        <p:spPr>
          <a:xfrm>
            <a:off x="301789" y="6211972"/>
            <a:ext cx="7340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of structure-preserving coarse graining models</a:t>
            </a:r>
          </a:p>
          <a:p>
            <a:r>
              <a:rPr lang="es-E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Quercus Hernández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F75193-D7FC-4DDF-8F86-602E018E0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4640" y="6200625"/>
            <a:ext cx="1502003" cy="524407"/>
          </a:xfrm>
          <a:prstGeom prst="rect">
            <a:avLst/>
          </a:prstGeom>
        </p:spPr>
      </p:pic>
      <p:grpSp>
        <p:nvGrpSpPr>
          <p:cNvPr id="26" name="Google Shape;52;p35">
            <a:extLst>
              <a:ext uri="{FF2B5EF4-FFF2-40B4-BE49-F238E27FC236}">
                <a16:creationId xmlns:a16="http://schemas.microsoft.com/office/drawing/2014/main" id="{FBC704F8-0901-4767-B876-4C59A0F6C53F}"/>
              </a:ext>
            </a:extLst>
          </p:cNvPr>
          <p:cNvGrpSpPr/>
          <p:nvPr userDrawn="1"/>
        </p:nvGrpSpPr>
        <p:grpSpPr>
          <a:xfrm>
            <a:off x="0" y="6029530"/>
            <a:ext cx="12192000" cy="59635"/>
            <a:chOff x="685800" y="1794746"/>
            <a:chExt cx="7772400" cy="179475"/>
          </a:xfrm>
        </p:grpSpPr>
        <p:sp>
          <p:nvSpPr>
            <p:cNvPr id="27" name="Google Shape;53;p35">
              <a:extLst>
                <a:ext uri="{FF2B5EF4-FFF2-40B4-BE49-F238E27FC236}">
                  <a16:creationId xmlns:a16="http://schemas.microsoft.com/office/drawing/2014/main" id="{863FB8FB-28E7-4ED9-BE09-35A8F738D84A}"/>
                </a:ext>
              </a:extLst>
            </p:cNvPr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rgbClr val="9500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" name="Google Shape;54;p35">
              <a:extLst>
                <a:ext uri="{FF2B5EF4-FFF2-40B4-BE49-F238E27FC236}">
                  <a16:creationId xmlns:a16="http://schemas.microsoft.com/office/drawing/2014/main" id="{06EDF1C1-A5BC-4BDD-A0B5-144A57A0FEB7}"/>
                </a:ext>
              </a:extLst>
            </p:cNvPr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rgbClr val="5700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" name="Google Shape;55;p35">
              <a:extLst>
                <a:ext uri="{FF2B5EF4-FFF2-40B4-BE49-F238E27FC236}">
                  <a16:creationId xmlns:a16="http://schemas.microsoft.com/office/drawing/2014/main" id="{82F7A316-80DA-4DF1-9B36-45868A980726}"/>
                </a:ext>
              </a:extLst>
            </p:cNvPr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rgbClr val="82AF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ACD064-D92F-47DF-8057-D0FE9F8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8D4535-6C6F-4693-AC09-BA110082C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0392FF-5EDD-43EE-A154-CC6D9BFCB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7539A-596C-4C63-B180-E921CDFACBB8}" type="datetimeFigureOut">
              <a:rPr lang="es-ES" smtClean="0"/>
              <a:t>03/03/2025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F2EAA5-064C-4E8F-903E-96E1DDDAD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41E56D-AD4E-472E-8960-20C6FB6EF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F2460-B901-4FC0-837A-D165F3B695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49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0.png"/><Relationship Id="rId4" Type="http://schemas.openxmlformats.org/officeDocument/2006/relationships/image" Target="../media/image3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310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72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72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1.png"/><Relationship Id="rId4" Type="http://schemas.openxmlformats.org/officeDocument/2006/relationships/image" Target="../media/image6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99BAC2B-9C96-4126-9C9C-D5FF4B15695D}"/>
              </a:ext>
            </a:extLst>
          </p:cNvPr>
          <p:cNvSpPr txBox="1">
            <a:spLocks/>
          </p:cNvSpPr>
          <p:nvPr/>
        </p:nvSpPr>
        <p:spPr>
          <a:xfrm>
            <a:off x="335280" y="3106914"/>
            <a:ext cx="6177280" cy="18970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of structure-preserving coarse graining models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79AC6F-8845-4E42-887D-50EF8A0D27D1}"/>
              </a:ext>
            </a:extLst>
          </p:cNvPr>
          <p:cNvSpPr txBox="1"/>
          <p:nvPr/>
        </p:nvSpPr>
        <p:spPr>
          <a:xfrm>
            <a:off x="345440" y="5003979"/>
            <a:ext cx="6167120" cy="84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Quercus Hernández, Nat Trask</a:t>
            </a:r>
          </a:p>
          <a:p>
            <a:pPr algn="ctr">
              <a:lnSpc>
                <a:spcPct val="120000"/>
              </a:lnSpc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ENM 5320: Ai4science / Science4Ai</a:t>
            </a:r>
          </a:p>
        </p:txBody>
      </p:sp>
    </p:spTree>
    <p:extLst>
      <p:ext uri="{BB962C8B-B14F-4D97-AF65-F5344CB8AC3E}">
        <p14:creationId xmlns:p14="http://schemas.microsoft.com/office/powerpoint/2010/main" val="249108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Roadmap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/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8">
            <a:extLst>
              <a:ext uri="{FF2B5EF4-FFF2-40B4-BE49-F238E27FC236}">
                <a16:creationId xmlns:a16="http://schemas.microsoft.com/office/drawing/2014/main" id="{D118987F-C9BA-48A1-BB5B-3B54D9B7A753}"/>
              </a:ext>
            </a:extLst>
          </p:cNvPr>
          <p:cNvSpPr txBox="1"/>
          <p:nvPr/>
        </p:nvSpPr>
        <p:spPr>
          <a:xfrm>
            <a:off x="2922840" y="2947954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Conservative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145F60A1-1C58-459A-86AE-849740A02552}"/>
                  </a:ext>
                </a:extLst>
              </p:cNvPr>
              <p:cNvSpPr txBox="1"/>
              <p:nvPr/>
            </p:nvSpPr>
            <p:spPr>
              <a:xfrm>
                <a:off x="2922840" y="3394684"/>
                <a:ext cx="466196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2400" dirty="0"/>
                  <a:t>1) </a:t>
                </a:r>
                <a:r>
                  <a:rPr lang="es-ES" sz="2400" dirty="0">
                    <a:ea typeface="Cambria Math" panose="02040503050406030204" pitchFamily="18" charset="0"/>
                  </a:rPr>
                  <a:t>Define </a:t>
                </a:r>
                <a:r>
                  <a:rPr lang="es-ES" sz="2400" dirty="0" err="1">
                    <a:ea typeface="Cambria Math" panose="02040503050406030204" pitchFamily="18" charset="0"/>
                  </a:rPr>
                  <a:t>volume</a:t>
                </a:r>
                <a:r>
                  <a:rPr lang="es-ES" sz="24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endParaRPr lang="es-E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s-ES" sz="2400" dirty="0">
                    <a:ea typeface="Cambria Math" panose="02040503050406030204" pitchFamily="18" charset="0"/>
                  </a:rPr>
                  <a:t>2</a:t>
                </a:r>
                <a:r>
                  <a:rPr lang="es-ES" sz="2400" b="0" dirty="0">
                    <a:ea typeface="Cambria Math" panose="02040503050406030204" pitchFamily="18" charset="0"/>
                  </a:rPr>
                  <a:t>) </a:t>
                </a:r>
                <a:r>
                  <a:rPr lang="es-ES" sz="2400" dirty="0"/>
                  <a:t>Define </a:t>
                </a:r>
                <a:r>
                  <a:rPr lang="es-ES" sz="2400" dirty="0" err="1"/>
                  <a:t>internal</a:t>
                </a:r>
                <a:r>
                  <a:rPr lang="es-ES" sz="2400" dirty="0"/>
                  <a:t> </a:t>
                </a:r>
                <a:r>
                  <a:rPr lang="es-ES" sz="2400" dirty="0" err="1"/>
                  <a:t>energy</a:t>
                </a:r>
                <a:r>
                  <a:rPr lang="es-ES" sz="2400" dirty="0"/>
                  <a:t>: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sz="2400" b="0" dirty="0"/>
              </a:p>
            </p:txBody>
          </p:sp>
        </mc:Choice>
        <mc:Fallback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145F60A1-1C58-459A-86AE-849740A0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40" y="3394684"/>
                <a:ext cx="4661963" cy="738664"/>
              </a:xfrm>
              <a:prstGeom prst="rect">
                <a:avLst/>
              </a:prstGeom>
              <a:blipFill>
                <a:blip r:embed="rId4"/>
                <a:stretch>
                  <a:fillRect l="-3922" t="-12397" b="-247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2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Roadmap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Problem statement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BCE35A37-7538-424B-AA81-38232024716A}"/>
              </a:ext>
            </a:extLst>
          </p:cNvPr>
          <p:cNvSpPr txBox="1"/>
          <p:nvPr/>
        </p:nvSpPr>
        <p:spPr>
          <a:xfrm>
            <a:off x="4091643" y="2949128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Dissipative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CECD5C58-994A-48C2-8E08-A9780463BCEE}"/>
              </a:ext>
            </a:extLst>
          </p:cNvPr>
          <p:cNvSpPr txBox="1"/>
          <p:nvPr/>
        </p:nvSpPr>
        <p:spPr>
          <a:xfrm>
            <a:off x="6036361" y="2947954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E57F05E3-B7C4-4536-9475-217396B4FCD1}"/>
                  </a:ext>
                </a:extLst>
              </p:cNvPr>
              <p:cNvSpPr txBox="1"/>
              <p:nvPr/>
            </p:nvSpPr>
            <p:spPr>
              <a:xfrm>
                <a:off x="5327031" y="3638019"/>
                <a:ext cx="3436317" cy="43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E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s-E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E57F05E3-B7C4-4536-9475-217396B4F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31" y="3638019"/>
                <a:ext cx="343631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6F0489E-EC03-4277-8670-6EDC1402A7F4}"/>
              </a:ext>
            </a:extLst>
          </p:cNvPr>
          <p:cNvCxnSpPr>
            <a:cxnSpLocks/>
          </p:cNvCxnSpPr>
          <p:nvPr/>
        </p:nvCxnSpPr>
        <p:spPr>
          <a:xfrm>
            <a:off x="6299755" y="3122382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9DF5554-FE89-41C4-B2AF-68CCAD6322C3}"/>
                  </a:ext>
                </a:extLst>
              </p:cNvPr>
              <p:cNvSpPr txBox="1"/>
              <p:nvPr/>
            </p:nvSpPr>
            <p:spPr>
              <a:xfrm>
                <a:off x="5325819" y="4242272"/>
                <a:ext cx="46619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2400" dirty="0">
                    <a:ea typeface="Cambria Math" panose="02040503050406030204" pitchFamily="18" charset="0"/>
                  </a:rPr>
                  <a:t>3</a:t>
                </a:r>
                <a:r>
                  <a:rPr lang="es-ES" sz="2400" b="0" dirty="0">
                    <a:ea typeface="Cambria Math" panose="02040503050406030204" pitchFamily="18" charset="0"/>
                  </a:rPr>
                  <a:t>) Define </a:t>
                </a:r>
                <a:r>
                  <a:rPr lang="es-ES" sz="2400" b="0" dirty="0" err="1">
                    <a:ea typeface="Cambria Math" panose="02040503050406030204" pitchFamily="18" charset="0"/>
                  </a:rPr>
                  <a:t>noise</a:t>
                </a:r>
                <a:r>
                  <a:rPr lang="es-ES" sz="24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̃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s-E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9DF5554-FE89-41C4-B2AF-68CCAD632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19" y="4242272"/>
                <a:ext cx="4661963" cy="369332"/>
              </a:xfrm>
              <a:prstGeom prst="rect">
                <a:avLst/>
              </a:prstGeom>
              <a:blipFill>
                <a:blip r:embed="rId4"/>
                <a:stretch>
                  <a:fillRect l="-4058" t="-25000" b="-5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0BA86FB-317D-45D2-B54E-E741A8D144E4}"/>
                  </a:ext>
                </a:extLst>
              </p:cNvPr>
              <p:cNvSpPr txBox="1"/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0BA86FB-317D-45D2-B54E-E741A8D14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59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Roadmap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0BA86FB-317D-45D2-B54E-E741A8D144E4}"/>
                  </a:ext>
                </a:extLst>
              </p:cNvPr>
              <p:cNvSpPr txBox="1"/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0BA86FB-317D-45D2-B54E-E741A8D14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D4C0574-AD79-43D9-900A-AEAC157C7B1D}"/>
                  </a:ext>
                </a:extLst>
              </p:cNvPr>
              <p:cNvSpPr txBox="1"/>
              <p:nvPr/>
            </p:nvSpPr>
            <p:spPr>
              <a:xfrm>
                <a:off x="514924" y="3561251"/>
                <a:ext cx="395257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2400" dirty="0"/>
                  <a:t>1) </a:t>
                </a:r>
                <a:r>
                  <a:rPr lang="es-ES" sz="2400" dirty="0">
                    <a:ea typeface="Cambria Math" panose="02040503050406030204" pitchFamily="18" charset="0"/>
                  </a:rPr>
                  <a:t>Define </a:t>
                </a:r>
                <a:r>
                  <a:rPr lang="es-ES" sz="2400" dirty="0" err="1">
                    <a:ea typeface="Cambria Math" panose="02040503050406030204" pitchFamily="18" charset="0"/>
                  </a:rPr>
                  <a:t>volume</a:t>
                </a:r>
                <a:r>
                  <a:rPr lang="es-ES" sz="24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endParaRPr lang="es-E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s-ES" sz="2400" dirty="0">
                    <a:ea typeface="Cambria Math" panose="02040503050406030204" pitchFamily="18" charset="0"/>
                  </a:rPr>
                  <a:t>2</a:t>
                </a:r>
                <a:r>
                  <a:rPr lang="es-ES" sz="2400" b="0" dirty="0">
                    <a:ea typeface="Cambria Math" panose="02040503050406030204" pitchFamily="18" charset="0"/>
                  </a:rPr>
                  <a:t>) </a:t>
                </a:r>
                <a:r>
                  <a:rPr lang="es-ES" sz="2400" dirty="0"/>
                  <a:t>Define </a:t>
                </a:r>
                <a:r>
                  <a:rPr lang="es-ES" sz="2400" dirty="0" err="1"/>
                  <a:t>internal</a:t>
                </a:r>
                <a:r>
                  <a:rPr lang="es-ES" sz="2400" dirty="0"/>
                  <a:t> </a:t>
                </a:r>
                <a:r>
                  <a:rPr lang="es-ES" sz="2400" dirty="0" err="1"/>
                  <a:t>energy</a:t>
                </a:r>
                <a:r>
                  <a:rPr lang="es-ES" sz="2400" dirty="0"/>
                  <a:t>: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sz="2400" b="0" dirty="0"/>
              </a:p>
              <a:p>
                <a:r>
                  <a:rPr lang="es-ES" sz="2400" dirty="0">
                    <a:ea typeface="Cambria Math" panose="02040503050406030204" pitchFamily="18" charset="0"/>
                  </a:rPr>
                  <a:t>3) Define </a:t>
                </a:r>
                <a:r>
                  <a:rPr lang="es-ES" sz="2400" dirty="0" err="1">
                    <a:ea typeface="Cambria Math" panose="02040503050406030204" pitchFamily="18" charset="0"/>
                  </a:rPr>
                  <a:t>noise</a:t>
                </a:r>
                <a:r>
                  <a:rPr lang="es-ES" sz="24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̃"/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s-E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D4C0574-AD79-43D9-900A-AEAC157C7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4" y="3561251"/>
                <a:ext cx="3952577" cy="1107996"/>
              </a:xfrm>
              <a:prstGeom prst="rect">
                <a:avLst/>
              </a:prstGeom>
              <a:blipFill>
                <a:blip r:embed="rId6"/>
                <a:stretch>
                  <a:fillRect l="-4622" t="-7692" b="-164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E153B7D-3D5F-4AE3-A209-60E9D981057B}"/>
              </a:ext>
            </a:extLst>
          </p:cNvPr>
          <p:cNvCxnSpPr>
            <a:cxnSpLocks/>
          </p:cNvCxnSpPr>
          <p:nvPr/>
        </p:nvCxnSpPr>
        <p:spPr>
          <a:xfrm>
            <a:off x="4619902" y="4145280"/>
            <a:ext cx="535577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94D8AED-545D-4715-912F-C8FCE8EEC724}"/>
              </a:ext>
            </a:extLst>
          </p:cNvPr>
          <p:cNvSpPr txBox="1"/>
          <p:nvPr/>
        </p:nvSpPr>
        <p:spPr>
          <a:xfrm>
            <a:off x="5227764" y="3958503"/>
            <a:ext cx="30553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0" dirty="0"/>
              <a:t>4) Euler-Maruyama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F00D333-7419-47A9-A095-165839C360BB}"/>
                  </a:ext>
                </a:extLst>
              </p:cNvPr>
              <p:cNvSpPr txBox="1"/>
              <p:nvPr/>
            </p:nvSpPr>
            <p:spPr>
              <a:xfrm>
                <a:off x="5890487" y="4451799"/>
                <a:ext cx="1952457" cy="992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F00D333-7419-47A9-A095-165839C3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87" y="4451799"/>
                <a:ext cx="1952457" cy="992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CDB42483-DCD5-415A-9507-6E07BD1B2136}"/>
              </a:ext>
            </a:extLst>
          </p:cNvPr>
          <p:cNvSpPr txBox="1"/>
          <p:nvPr/>
        </p:nvSpPr>
        <p:spPr>
          <a:xfrm>
            <a:off x="8962406" y="3991094"/>
            <a:ext cx="30553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dirty="0"/>
              <a:t>5</a:t>
            </a:r>
            <a:r>
              <a:rPr lang="es-ES" sz="2400" b="0" dirty="0"/>
              <a:t>) </a:t>
            </a:r>
            <a:r>
              <a:rPr lang="es-ES" sz="2400" b="0" dirty="0" err="1"/>
              <a:t>Loss</a:t>
            </a:r>
            <a:r>
              <a:rPr lang="es-ES" sz="2400" b="0" dirty="0"/>
              <a:t> </a:t>
            </a:r>
            <a:r>
              <a:rPr lang="es-ES" sz="2400" b="0" dirty="0" err="1"/>
              <a:t>function</a:t>
            </a:r>
            <a:r>
              <a:rPr lang="es-ES" sz="2400" b="0" dirty="0"/>
              <a:t>: NLL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DBF47F4-097B-4531-BAEA-DA4B65386845}"/>
              </a:ext>
            </a:extLst>
          </p:cNvPr>
          <p:cNvCxnSpPr>
            <a:cxnSpLocks/>
          </p:cNvCxnSpPr>
          <p:nvPr/>
        </p:nvCxnSpPr>
        <p:spPr>
          <a:xfrm>
            <a:off x="8300558" y="4175760"/>
            <a:ext cx="535577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35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Volume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definition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Conservative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8A91B16-86C3-413F-BD79-979DAA81BD7C}"/>
                  </a:ext>
                </a:extLst>
              </p:cNvPr>
              <p:cNvSpPr txBox="1"/>
              <p:nvPr/>
            </p:nvSpPr>
            <p:spPr>
              <a:xfrm>
                <a:off x="4372789" y="1565674"/>
                <a:ext cx="4144218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8A91B16-86C3-413F-BD79-979DAA81B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789" y="1565674"/>
                <a:ext cx="4144218" cy="1094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A193E306-1986-4A33-A6D3-E20419F036F7}"/>
              </a:ext>
            </a:extLst>
          </p:cNvPr>
          <p:cNvSpPr txBox="1"/>
          <p:nvPr/>
        </p:nvSpPr>
        <p:spPr>
          <a:xfrm>
            <a:off x="8588267" y="1518653"/>
            <a:ext cx="226395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dirty="0" err="1">
                <a:ea typeface="Cambria Math" panose="02040503050406030204" pitchFamily="18" charset="0"/>
              </a:rPr>
              <a:t>Kernel</a:t>
            </a:r>
            <a:r>
              <a:rPr lang="es-ES" sz="2400" dirty="0">
                <a:ea typeface="Cambria Math" panose="02040503050406030204" pitchFamily="18" charset="0"/>
              </a:rPr>
              <a:t> </a:t>
            </a:r>
          </a:p>
          <a:p>
            <a:r>
              <a:rPr lang="es-ES" sz="2400" dirty="0">
                <a:ea typeface="Cambria Math" panose="02040503050406030204" pitchFamily="18" charset="0"/>
              </a:rPr>
              <a:t>GAT </a:t>
            </a:r>
          </a:p>
          <a:p>
            <a:r>
              <a:rPr lang="es-ES" sz="2400" dirty="0">
                <a:ea typeface="Cambria Math" panose="02040503050406030204" pitchFamily="18" charset="0"/>
              </a:rPr>
              <a:t>E(3)-GNN</a:t>
            </a:r>
            <a:endParaRPr lang="es-ES" sz="24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D78C3B9-12E6-45C7-857F-B8C7AEAD21EC}"/>
              </a:ext>
            </a:extLst>
          </p:cNvPr>
          <p:cNvSpPr/>
          <p:nvPr/>
        </p:nvSpPr>
        <p:spPr>
          <a:xfrm>
            <a:off x="2703850" y="389909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9D60194-4CD7-434D-9586-3CD298D3C165}"/>
              </a:ext>
            </a:extLst>
          </p:cNvPr>
          <p:cNvSpPr/>
          <p:nvPr/>
        </p:nvSpPr>
        <p:spPr>
          <a:xfrm>
            <a:off x="3093517" y="495919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293DE12-81AB-4DC1-AE07-B8554B6974F4}"/>
              </a:ext>
            </a:extLst>
          </p:cNvPr>
          <p:cNvSpPr/>
          <p:nvPr/>
        </p:nvSpPr>
        <p:spPr>
          <a:xfrm>
            <a:off x="3482860" y="4415251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76B2BB5-BADE-4AC4-9FDA-6587B8F04EE9}"/>
              </a:ext>
            </a:extLst>
          </p:cNvPr>
          <p:cNvSpPr/>
          <p:nvPr/>
        </p:nvSpPr>
        <p:spPr>
          <a:xfrm>
            <a:off x="3982796" y="486875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34044AC-F450-4AEA-97F9-09C279BA1A14}"/>
              </a:ext>
            </a:extLst>
          </p:cNvPr>
          <p:cNvSpPr/>
          <p:nvPr/>
        </p:nvSpPr>
        <p:spPr>
          <a:xfrm>
            <a:off x="3568949" y="3899092"/>
            <a:ext cx="180870" cy="18087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E94B2C7-173E-4756-81E8-F499158BD737}"/>
              </a:ext>
            </a:extLst>
          </p:cNvPr>
          <p:cNvSpPr/>
          <p:nvPr/>
        </p:nvSpPr>
        <p:spPr>
          <a:xfrm>
            <a:off x="4311519" y="4275731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230DC5F-E09F-4259-A65F-382D22FFD1B9}"/>
              </a:ext>
            </a:extLst>
          </p:cNvPr>
          <p:cNvSpPr/>
          <p:nvPr/>
        </p:nvSpPr>
        <p:spPr>
          <a:xfrm>
            <a:off x="4073231" y="3502375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C0D86EE-2DEA-4934-B9F8-806CB817333A}"/>
              </a:ext>
            </a:extLst>
          </p:cNvPr>
          <p:cNvSpPr/>
          <p:nvPr/>
        </p:nvSpPr>
        <p:spPr>
          <a:xfrm>
            <a:off x="4437505" y="477832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24C42AD-B63E-4E60-9825-1ACD59872861}"/>
              </a:ext>
            </a:extLst>
          </p:cNvPr>
          <p:cNvSpPr/>
          <p:nvPr/>
        </p:nvSpPr>
        <p:spPr>
          <a:xfrm>
            <a:off x="4795225" y="3833694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3C403A9-18EE-40EF-953E-1B1BC7FA24E2}"/>
              </a:ext>
            </a:extLst>
          </p:cNvPr>
          <p:cNvSpPr/>
          <p:nvPr/>
        </p:nvSpPr>
        <p:spPr>
          <a:xfrm>
            <a:off x="3274387" y="346712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0D1E5A3-AB58-47A4-904B-C1769C69F541}"/>
              </a:ext>
            </a:extLst>
          </p:cNvPr>
          <p:cNvSpPr/>
          <p:nvPr/>
        </p:nvSpPr>
        <p:spPr>
          <a:xfrm>
            <a:off x="4573241" y="3169486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B9DF02A-D072-4970-BB91-CDD223D160CA}"/>
              </a:ext>
            </a:extLst>
          </p:cNvPr>
          <p:cNvSpPr/>
          <p:nvPr/>
        </p:nvSpPr>
        <p:spPr>
          <a:xfrm>
            <a:off x="2682832" y="4550819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F1D32C3-D048-4CAE-A7A9-6AD507B001D4}"/>
              </a:ext>
            </a:extLst>
          </p:cNvPr>
          <p:cNvSpPr/>
          <p:nvPr/>
        </p:nvSpPr>
        <p:spPr>
          <a:xfrm>
            <a:off x="3596309" y="2976835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6AEA9C71-96BD-4BB8-A47F-ADB02091BEB0}"/>
              </a:ext>
            </a:extLst>
          </p:cNvPr>
          <p:cNvSpPr/>
          <p:nvPr/>
        </p:nvSpPr>
        <p:spPr>
          <a:xfrm>
            <a:off x="2754731" y="3174813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49BCC85-F86C-4AE5-B7A2-34116DD258FF}"/>
              </a:ext>
            </a:extLst>
          </p:cNvPr>
          <p:cNvSpPr/>
          <p:nvPr/>
        </p:nvSpPr>
        <p:spPr>
          <a:xfrm>
            <a:off x="3165416" y="411457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1115591-E92F-4476-AFDB-333DCF874936}"/>
              </a:ext>
            </a:extLst>
          </p:cNvPr>
          <p:cNvSpPr/>
          <p:nvPr/>
        </p:nvSpPr>
        <p:spPr>
          <a:xfrm>
            <a:off x="3897189" y="4275731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8404675-816B-4E45-83C1-40407DD7CA86}"/>
              </a:ext>
            </a:extLst>
          </p:cNvPr>
          <p:cNvSpPr/>
          <p:nvPr/>
        </p:nvSpPr>
        <p:spPr>
          <a:xfrm>
            <a:off x="4073231" y="3090219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13E5CC1-A0C9-40B8-8D41-1E6A531DBBB4}"/>
              </a:ext>
            </a:extLst>
          </p:cNvPr>
          <p:cNvSpPr/>
          <p:nvPr/>
        </p:nvSpPr>
        <p:spPr>
          <a:xfrm>
            <a:off x="4392371" y="3835454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7129064-FA5C-4DD5-8351-DD550631F459}"/>
              </a:ext>
            </a:extLst>
          </p:cNvPr>
          <p:cNvSpPr/>
          <p:nvPr/>
        </p:nvSpPr>
        <p:spPr>
          <a:xfrm>
            <a:off x="3687960" y="348607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96588BD4-C3E7-4267-B38B-FFAADDF57625}"/>
              </a:ext>
            </a:extLst>
          </p:cNvPr>
          <p:cNvSpPr/>
          <p:nvPr/>
        </p:nvSpPr>
        <p:spPr>
          <a:xfrm>
            <a:off x="3528087" y="4840975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9ECE6A6-7F20-406E-94BC-D65701A8E5A7}"/>
              </a:ext>
            </a:extLst>
          </p:cNvPr>
          <p:cNvSpPr/>
          <p:nvPr/>
        </p:nvSpPr>
        <p:spPr>
          <a:xfrm>
            <a:off x="3176978" y="3124876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1CCE09A-101D-470B-AF92-507409F1DA34}"/>
              </a:ext>
            </a:extLst>
          </p:cNvPr>
          <p:cNvSpPr/>
          <p:nvPr/>
        </p:nvSpPr>
        <p:spPr>
          <a:xfrm>
            <a:off x="3940352" y="388384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66D97B4-9B73-4245-9807-F64B926D1886}"/>
              </a:ext>
            </a:extLst>
          </p:cNvPr>
          <p:cNvSpPr/>
          <p:nvPr/>
        </p:nvSpPr>
        <p:spPr>
          <a:xfrm>
            <a:off x="2996108" y="369226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72A5F7C-1F8F-4DF0-BF1C-A27C33682036}"/>
              </a:ext>
            </a:extLst>
          </p:cNvPr>
          <p:cNvSpPr/>
          <p:nvPr/>
        </p:nvSpPr>
        <p:spPr>
          <a:xfrm>
            <a:off x="3103472" y="4505686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83C3D3D-E218-43BF-9861-623083BBA298}"/>
              </a:ext>
            </a:extLst>
          </p:cNvPr>
          <p:cNvSpPr/>
          <p:nvPr/>
        </p:nvSpPr>
        <p:spPr>
          <a:xfrm>
            <a:off x="7037283" y="495919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76D05F7-9A6F-4F8C-A9E1-21AAD49E4A3F}"/>
              </a:ext>
            </a:extLst>
          </p:cNvPr>
          <p:cNvSpPr/>
          <p:nvPr/>
        </p:nvSpPr>
        <p:spPr>
          <a:xfrm>
            <a:off x="7512715" y="3899092"/>
            <a:ext cx="180870" cy="18087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08CEA7E-3929-4B62-806F-26DA5FAE11C8}"/>
              </a:ext>
            </a:extLst>
          </p:cNvPr>
          <p:cNvSpPr/>
          <p:nvPr/>
        </p:nvSpPr>
        <p:spPr>
          <a:xfrm>
            <a:off x="8255285" y="4275731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63D4167A-8FC0-4905-8325-499FBC8A1059}"/>
              </a:ext>
            </a:extLst>
          </p:cNvPr>
          <p:cNvSpPr/>
          <p:nvPr/>
        </p:nvSpPr>
        <p:spPr>
          <a:xfrm>
            <a:off x="8381271" y="477832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0A4EFDB8-9384-40B4-8AF5-FEEE3229A99B}"/>
              </a:ext>
            </a:extLst>
          </p:cNvPr>
          <p:cNvSpPr/>
          <p:nvPr/>
        </p:nvSpPr>
        <p:spPr>
          <a:xfrm>
            <a:off x="8738991" y="3833694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5B76D000-287A-424D-8D24-9F5BB88070D8}"/>
              </a:ext>
            </a:extLst>
          </p:cNvPr>
          <p:cNvSpPr/>
          <p:nvPr/>
        </p:nvSpPr>
        <p:spPr>
          <a:xfrm>
            <a:off x="8517007" y="3169486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5DB7633C-9993-4845-83EA-2E9CB82F7E74}"/>
              </a:ext>
            </a:extLst>
          </p:cNvPr>
          <p:cNvSpPr/>
          <p:nvPr/>
        </p:nvSpPr>
        <p:spPr>
          <a:xfrm>
            <a:off x="6626598" y="4550819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BFC6CC7C-F798-4BFB-9032-D75DE85370D0}"/>
              </a:ext>
            </a:extLst>
          </p:cNvPr>
          <p:cNvSpPr/>
          <p:nvPr/>
        </p:nvSpPr>
        <p:spPr>
          <a:xfrm>
            <a:off x="7540075" y="2976835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6CBBFA9-C3EA-45F2-9C8A-6A37359F9A55}"/>
              </a:ext>
            </a:extLst>
          </p:cNvPr>
          <p:cNvSpPr/>
          <p:nvPr/>
        </p:nvSpPr>
        <p:spPr>
          <a:xfrm>
            <a:off x="6698497" y="3174813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C06CB51F-1577-4925-92A8-DE12131ABDF3}"/>
              </a:ext>
            </a:extLst>
          </p:cNvPr>
          <p:cNvSpPr/>
          <p:nvPr/>
        </p:nvSpPr>
        <p:spPr>
          <a:xfrm>
            <a:off x="7840955" y="4275731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59A9386D-6C58-43EC-8EF5-6D13918C402B}"/>
              </a:ext>
            </a:extLst>
          </p:cNvPr>
          <p:cNvSpPr/>
          <p:nvPr/>
        </p:nvSpPr>
        <p:spPr>
          <a:xfrm>
            <a:off x="8336137" y="3835454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8F16781-E8C8-4FFA-ACC9-F58E1BC666B8}"/>
              </a:ext>
            </a:extLst>
          </p:cNvPr>
          <p:cNvSpPr/>
          <p:nvPr/>
        </p:nvSpPr>
        <p:spPr>
          <a:xfrm>
            <a:off x="7631726" y="348607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46B88387-182B-4707-9E6B-D83714627E50}"/>
              </a:ext>
            </a:extLst>
          </p:cNvPr>
          <p:cNvSpPr/>
          <p:nvPr/>
        </p:nvSpPr>
        <p:spPr>
          <a:xfrm>
            <a:off x="7471853" y="4840975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7506CDDE-FEF3-4407-AC30-6A523AA41F8D}"/>
              </a:ext>
            </a:extLst>
          </p:cNvPr>
          <p:cNvSpPr/>
          <p:nvPr/>
        </p:nvSpPr>
        <p:spPr>
          <a:xfrm>
            <a:off x="6939874" y="369226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C790CFD3-7DBA-430C-A4AA-9BDB1C36BE47}"/>
              </a:ext>
            </a:extLst>
          </p:cNvPr>
          <p:cNvSpPr txBox="1"/>
          <p:nvPr/>
        </p:nvSpPr>
        <p:spPr>
          <a:xfrm>
            <a:off x="6879367" y="5495361"/>
            <a:ext cx="46619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dirty="0">
                <a:ea typeface="Cambria Math" panose="02040503050406030204" pitchFamily="18" charset="0"/>
              </a:rPr>
              <a:t>Low </a:t>
            </a:r>
            <a:r>
              <a:rPr lang="es-ES" sz="2400" dirty="0" err="1">
                <a:ea typeface="Cambria Math" panose="02040503050406030204" pitchFamily="18" charset="0"/>
              </a:rPr>
              <a:t>density</a:t>
            </a:r>
            <a:endParaRPr lang="es-ES" sz="24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CE3151D7-FCFB-4861-864F-4F24C849FE5F}"/>
              </a:ext>
            </a:extLst>
          </p:cNvPr>
          <p:cNvSpPr txBox="1"/>
          <p:nvPr/>
        </p:nvSpPr>
        <p:spPr>
          <a:xfrm>
            <a:off x="2850752" y="5497740"/>
            <a:ext cx="46619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dirty="0">
                <a:ea typeface="Cambria Math" panose="02040503050406030204" pitchFamily="18" charset="0"/>
              </a:rPr>
              <a:t>High </a:t>
            </a:r>
            <a:r>
              <a:rPr lang="es-ES" sz="2400" dirty="0" err="1">
                <a:ea typeface="Cambria Math" panose="02040503050406030204" pitchFamily="18" charset="0"/>
              </a:rPr>
              <a:t>density</a:t>
            </a:r>
            <a:endParaRPr lang="es-ES" sz="24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BD1473C5-E57A-4AA1-AE1D-C58D6144FAE0}"/>
              </a:ext>
            </a:extLst>
          </p:cNvPr>
          <p:cNvSpPr/>
          <p:nvPr/>
        </p:nvSpPr>
        <p:spPr>
          <a:xfrm>
            <a:off x="2971307" y="3289674"/>
            <a:ext cx="1376154" cy="1376154"/>
          </a:xfrm>
          <a:prstGeom prst="ellipse">
            <a:avLst/>
          </a:prstGeom>
          <a:noFill/>
          <a:ln w="254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3C534C8-7497-4623-ADED-91A4BE029FE7}"/>
              </a:ext>
            </a:extLst>
          </p:cNvPr>
          <p:cNvSpPr/>
          <p:nvPr/>
        </p:nvSpPr>
        <p:spPr>
          <a:xfrm>
            <a:off x="6920481" y="3280587"/>
            <a:ext cx="1376154" cy="1376154"/>
          </a:xfrm>
          <a:prstGeom prst="ellipse">
            <a:avLst/>
          </a:prstGeom>
          <a:noFill/>
          <a:ln w="254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E452EC66-7B72-41CD-92CB-689CA3B08C31}"/>
                  </a:ext>
                </a:extLst>
              </p:cNvPr>
              <p:cNvSpPr txBox="1"/>
              <p:nvPr/>
            </p:nvSpPr>
            <p:spPr>
              <a:xfrm>
                <a:off x="3371087" y="3711226"/>
                <a:ext cx="2260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E452EC66-7B72-41CD-92CB-689CA3B08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087" y="3711226"/>
                <a:ext cx="22606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3A8E62E9-D685-4B8D-AC0B-1640588277B3}"/>
                  </a:ext>
                </a:extLst>
              </p:cNvPr>
              <p:cNvSpPr txBox="1"/>
              <p:nvPr/>
            </p:nvSpPr>
            <p:spPr>
              <a:xfrm>
                <a:off x="2163362" y="3928777"/>
                <a:ext cx="2260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3A8E62E9-D685-4B8D-AC0B-164058827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362" y="3928777"/>
                <a:ext cx="226067" cy="430887"/>
              </a:xfrm>
              <a:prstGeom prst="rect">
                <a:avLst/>
              </a:prstGeom>
              <a:blipFill>
                <a:blip r:embed="rId5"/>
                <a:stretch>
                  <a:fillRect l="-2703" r="-594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C94C7F41-8482-462F-B9FA-455CE8CBE837}"/>
                  </a:ext>
                </a:extLst>
              </p:cNvPr>
              <p:cNvSpPr txBox="1"/>
              <p:nvPr/>
            </p:nvSpPr>
            <p:spPr>
              <a:xfrm>
                <a:off x="6348460" y="3859688"/>
                <a:ext cx="2260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C94C7F41-8482-462F-B9FA-455CE8CB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60" y="3859688"/>
                <a:ext cx="226067" cy="430887"/>
              </a:xfrm>
              <a:prstGeom prst="rect">
                <a:avLst/>
              </a:prstGeom>
              <a:blipFill>
                <a:blip r:embed="rId6"/>
                <a:stretch>
                  <a:fillRect r="-594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0CAE49C-083D-4BA4-B67A-8E944673B63C}"/>
                  </a:ext>
                </a:extLst>
              </p:cNvPr>
              <p:cNvSpPr txBox="1"/>
              <p:nvPr/>
            </p:nvSpPr>
            <p:spPr>
              <a:xfrm>
                <a:off x="7314008" y="3720077"/>
                <a:ext cx="2260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0CAE49C-083D-4BA4-B67A-8E944673B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08" y="3720077"/>
                <a:ext cx="22606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60" grpId="0" animBg="1"/>
      <p:bldP spid="61" grpId="0" animBg="1"/>
      <p:bldP spid="62" grpId="0" animBg="1"/>
      <p:bldP spid="65" grpId="0" animBg="1"/>
      <p:bldP spid="71" grpId="0"/>
      <p:bldP spid="73" grpId="0"/>
      <p:bldP spid="74" grpId="0" animBg="1"/>
      <p:bldP spid="76" grpId="0" animBg="1"/>
      <p:bldP spid="49" grpId="0"/>
      <p:bldP spid="57" grpId="0"/>
      <p:bldP spid="59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What’s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internal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energy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?</a:t>
            </a: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Conservative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74D9775-A971-4525-BB4D-BA6B90EBC235}"/>
                  </a:ext>
                </a:extLst>
              </p:cNvPr>
              <p:cNvSpPr txBox="1"/>
              <p:nvPr/>
            </p:nvSpPr>
            <p:spPr>
              <a:xfrm>
                <a:off x="2219972" y="4324679"/>
                <a:ext cx="2798821" cy="469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74D9775-A971-4525-BB4D-BA6B90EBC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972" y="4324679"/>
                <a:ext cx="2798821" cy="469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93998BF-8DEF-43E4-91E2-E6A4F76852A5}"/>
                  </a:ext>
                </a:extLst>
              </p:cNvPr>
              <p:cNvSpPr txBox="1"/>
              <p:nvPr/>
            </p:nvSpPr>
            <p:spPr>
              <a:xfrm>
                <a:off x="5713554" y="4578044"/>
                <a:ext cx="1411947" cy="892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93998BF-8DEF-43E4-91E2-E6A4F7685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554" y="4578044"/>
                <a:ext cx="1411947" cy="8920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DC4331E-F470-4E85-BC0F-544160CE3154}"/>
                  </a:ext>
                </a:extLst>
              </p:cNvPr>
              <p:cNvSpPr txBox="1"/>
              <p:nvPr/>
            </p:nvSpPr>
            <p:spPr>
              <a:xfrm>
                <a:off x="5724755" y="3593287"/>
                <a:ext cx="1680888" cy="892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DC4331E-F470-4E85-BC0F-544160CE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755" y="3593287"/>
                <a:ext cx="1680888" cy="892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brir llave 10">
            <a:extLst>
              <a:ext uri="{FF2B5EF4-FFF2-40B4-BE49-F238E27FC236}">
                <a16:creationId xmlns:a16="http://schemas.microsoft.com/office/drawing/2014/main" id="{A5600FD5-7CE7-4EB7-BB46-A41F39063FC5}"/>
              </a:ext>
            </a:extLst>
          </p:cNvPr>
          <p:cNvSpPr/>
          <p:nvPr/>
        </p:nvSpPr>
        <p:spPr>
          <a:xfrm>
            <a:off x="5231711" y="3752578"/>
            <a:ext cx="242047" cy="1575088"/>
          </a:xfrm>
          <a:prstGeom prst="leftBrace">
            <a:avLst>
              <a:gd name="adj1" fmla="val 78333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1D56A2-9411-44F5-A719-9661848437CC}"/>
                  </a:ext>
                </a:extLst>
              </p:cNvPr>
              <p:cNvSpPr txBox="1"/>
              <p:nvPr/>
            </p:nvSpPr>
            <p:spPr>
              <a:xfrm>
                <a:off x="2226005" y="2391361"/>
                <a:ext cx="341840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𝑃𝑑</m:t>
                      </m:r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𝑇𝑑𝑆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1D56A2-9411-44F5-A719-966184843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05" y="2391361"/>
                <a:ext cx="341840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9B190E3-69C5-46C0-80AE-387125D0C304}"/>
                  </a:ext>
                </a:extLst>
              </p:cNvPr>
              <p:cNvSpPr txBox="1"/>
              <p:nvPr/>
            </p:nvSpPr>
            <p:spPr>
              <a:xfrm>
                <a:off x="6547595" y="2157845"/>
                <a:ext cx="3923190" cy="819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𝑑𝑆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9B190E3-69C5-46C0-80AE-387125D0C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95" y="2157845"/>
                <a:ext cx="3923190" cy="819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056A881-9E16-435F-B151-2CFDAC4ABAAB}"/>
              </a:ext>
            </a:extLst>
          </p:cNvPr>
          <p:cNvCxnSpPr>
            <a:cxnSpLocks/>
          </p:cNvCxnSpPr>
          <p:nvPr/>
        </p:nvCxnSpPr>
        <p:spPr>
          <a:xfrm>
            <a:off x="5431489" y="2614373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BE0F9A52-B1C3-4D2E-84C0-52ADD7D82010}"/>
              </a:ext>
            </a:extLst>
          </p:cNvPr>
          <p:cNvSpPr txBox="1"/>
          <p:nvPr/>
        </p:nvSpPr>
        <p:spPr>
          <a:xfrm>
            <a:off x="7376498" y="4347211"/>
            <a:ext cx="369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Equation of State</a:t>
            </a:r>
          </a:p>
        </p:txBody>
      </p:sp>
    </p:spTree>
    <p:extLst>
      <p:ext uri="{BB962C8B-B14F-4D97-AF65-F5344CB8AC3E}">
        <p14:creationId xmlns:p14="http://schemas.microsoft.com/office/powerpoint/2010/main" val="2596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 animBg="1"/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What’s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internal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energy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?</a:t>
            </a: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Conservative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1D56A2-9411-44F5-A719-9661848437CC}"/>
                  </a:ext>
                </a:extLst>
              </p:cNvPr>
              <p:cNvSpPr txBox="1"/>
              <p:nvPr/>
            </p:nvSpPr>
            <p:spPr>
              <a:xfrm>
                <a:off x="2226005" y="2391361"/>
                <a:ext cx="341840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𝑃𝑑</m:t>
                      </m:r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𝑇𝑑𝑆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1D56A2-9411-44F5-A719-966184843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05" y="2391361"/>
                <a:ext cx="341840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9B190E3-69C5-46C0-80AE-387125D0C304}"/>
                  </a:ext>
                </a:extLst>
              </p:cNvPr>
              <p:cNvSpPr txBox="1"/>
              <p:nvPr/>
            </p:nvSpPr>
            <p:spPr>
              <a:xfrm>
                <a:off x="6547595" y="2157845"/>
                <a:ext cx="3923190" cy="819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𝑑𝑆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9B190E3-69C5-46C0-80AE-387125D0C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95" y="2157845"/>
                <a:ext cx="3923190" cy="819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056A881-9E16-435F-B151-2CFDAC4ABAAB}"/>
              </a:ext>
            </a:extLst>
          </p:cNvPr>
          <p:cNvCxnSpPr>
            <a:cxnSpLocks/>
          </p:cNvCxnSpPr>
          <p:nvPr/>
        </p:nvCxnSpPr>
        <p:spPr>
          <a:xfrm>
            <a:off x="5431489" y="2614373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15AFA5A1-6F49-4EA8-80D7-495122CA153A}"/>
              </a:ext>
            </a:extLst>
          </p:cNvPr>
          <p:cNvSpPr txBox="1"/>
          <p:nvPr/>
        </p:nvSpPr>
        <p:spPr>
          <a:xfrm>
            <a:off x="8098923" y="4477330"/>
            <a:ext cx="3697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Constrained Monotonic Neural Networks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9F001BD-0010-4EA9-B843-841FFB563ED0}"/>
              </a:ext>
            </a:extLst>
          </p:cNvPr>
          <p:cNvSpPr txBox="1"/>
          <p:nvPr/>
        </p:nvSpPr>
        <p:spPr>
          <a:xfrm>
            <a:off x="9182447" y="3967520"/>
            <a:ext cx="17688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dirty="0">
                <a:ea typeface="Cambria Math" panose="02040503050406030204" pitchFamily="18" charset="0"/>
              </a:rPr>
              <a:t>+ </a:t>
            </a:r>
            <a:r>
              <a:rPr lang="es-ES" sz="2400" dirty="0" err="1">
                <a:ea typeface="Cambria Math" panose="02040503050406030204" pitchFamily="18" charset="0"/>
              </a:rPr>
              <a:t>Convex</a:t>
            </a:r>
            <a:endParaRPr lang="es-ES" sz="24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92A231B-6565-4684-B93D-3000CE976396}"/>
                  </a:ext>
                </a:extLst>
              </p:cNvPr>
              <p:cNvSpPr txBox="1"/>
              <p:nvPr/>
            </p:nvSpPr>
            <p:spPr>
              <a:xfrm>
                <a:off x="2219972" y="4324679"/>
                <a:ext cx="2798821" cy="469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92A231B-6565-4684-B93D-3000CE976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972" y="4324679"/>
                <a:ext cx="2798821" cy="4692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A9BFDC1-7974-48C6-9841-85927C0F0B9A}"/>
                  </a:ext>
                </a:extLst>
              </p:cNvPr>
              <p:cNvSpPr txBox="1"/>
              <p:nvPr/>
            </p:nvSpPr>
            <p:spPr>
              <a:xfrm>
                <a:off x="5713554" y="4578044"/>
                <a:ext cx="2124160" cy="892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A9BFDC1-7974-48C6-9841-85927C0F0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554" y="4578044"/>
                <a:ext cx="2124160" cy="8920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C92B9FB-B546-4FC6-88B8-028683D6664F}"/>
                  </a:ext>
                </a:extLst>
              </p:cNvPr>
              <p:cNvSpPr txBox="1"/>
              <p:nvPr/>
            </p:nvSpPr>
            <p:spPr>
              <a:xfrm>
                <a:off x="5724755" y="3593287"/>
                <a:ext cx="2307196" cy="892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C92B9FB-B546-4FC6-88B8-028683D6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755" y="3593287"/>
                <a:ext cx="2307196" cy="8920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brir llave 20">
            <a:extLst>
              <a:ext uri="{FF2B5EF4-FFF2-40B4-BE49-F238E27FC236}">
                <a16:creationId xmlns:a16="http://schemas.microsoft.com/office/drawing/2014/main" id="{392CE628-7FAF-4136-AA54-D4E3F77F41AC}"/>
              </a:ext>
            </a:extLst>
          </p:cNvPr>
          <p:cNvSpPr/>
          <p:nvPr/>
        </p:nvSpPr>
        <p:spPr>
          <a:xfrm>
            <a:off x="5231711" y="3752578"/>
            <a:ext cx="242047" cy="1575088"/>
          </a:xfrm>
          <a:prstGeom prst="leftBrace">
            <a:avLst>
              <a:gd name="adj1" fmla="val 78333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10E640F8-D37C-4CBD-961A-766E2DDA42AF}"/>
              </a:ext>
            </a:extLst>
          </p:cNvPr>
          <p:cNvSpPr txBox="1"/>
          <p:nvPr/>
        </p:nvSpPr>
        <p:spPr>
          <a:xfrm>
            <a:off x="8814433" y="5250340"/>
            <a:ext cx="217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[</a:t>
            </a:r>
            <a:r>
              <a:rPr lang="en-US" i="1" dirty="0" err="1"/>
              <a:t>Runje</a:t>
            </a:r>
            <a:r>
              <a:rPr lang="en-US" i="1" dirty="0"/>
              <a:t>, ICML’23]</a:t>
            </a:r>
          </a:p>
        </p:txBody>
      </p:sp>
    </p:spTree>
    <p:extLst>
      <p:ext uri="{BB962C8B-B14F-4D97-AF65-F5344CB8AC3E}">
        <p14:creationId xmlns:p14="http://schemas.microsoft.com/office/powerpoint/2010/main" val="20878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Euler’s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equations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Conservation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of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mass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Conservation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of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momentum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Conservative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31723F48-B5A0-4840-9E4F-C75338A074F7}"/>
                  </a:ext>
                </a:extLst>
              </p:cNvPr>
              <p:cNvSpPr txBox="1"/>
              <p:nvPr/>
            </p:nvSpPr>
            <p:spPr>
              <a:xfrm>
                <a:off x="4717792" y="2271466"/>
                <a:ext cx="6237936" cy="10988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s-E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𝑁𝑁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31723F48-B5A0-4840-9E4F-C75338A07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92" y="2271466"/>
                <a:ext cx="6237936" cy="1098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2927A72-C3A6-4580-93BC-016F790CE978}"/>
                  </a:ext>
                </a:extLst>
              </p:cNvPr>
              <p:cNvSpPr txBox="1"/>
              <p:nvPr/>
            </p:nvSpPr>
            <p:spPr>
              <a:xfrm>
                <a:off x="1609009" y="2475539"/>
                <a:ext cx="23353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ES" sz="28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2927A72-C3A6-4580-93BC-016F790CE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09" y="2475539"/>
                <a:ext cx="233530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F3E008D-8371-4002-8365-0C7C4782CB44}"/>
                  </a:ext>
                </a:extLst>
              </p:cNvPr>
              <p:cNvSpPr txBox="1"/>
              <p:nvPr/>
            </p:nvSpPr>
            <p:spPr>
              <a:xfrm>
                <a:off x="1609009" y="4622067"/>
                <a:ext cx="18831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̇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8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F3E008D-8371-4002-8365-0C7C4782C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09" y="4622067"/>
                <a:ext cx="188312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D57B3-BB15-4551-B2A4-89F5BD07E184}"/>
                  </a:ext>
                </a:extLst>
              </p:cNvPr>
              <p:cNvSpPr txBox="1"/>
              <p:nvPr/>
            </p:nvSpPr>
            <p:spPr>
              <a:xfrm>
                <a:off x="4515565" y="4270917"/>
                <a:ext cx="7356416" cy="1196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s-E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b="1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D57B3-BB15-4551-B2A4-89F5BD07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565" y="4270917"/>
                <a:ext cx="7356416" cy="1196353"/>
              </a:xfrm>
              <a:prstGeom prst="rect">
                <a:avLst/>
              </a:prstGeom>
              <a:blipFill>
                <a:blip r:embed="rId6"/>
                <a:stretch>
                  <a:fillRect l="-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0EF21B6-C079-4BAF-8F23-4ADDDD203A54}"/>
                  </a:ext>
                </a:extLst>
              </p:cNvPr>
              <p:cNvSpPr txBox="1"/>
              <p:nvPr/>
            </p:nvSpPr>
            <p:spPr>
              <a:xfrm>
                <a:off x="3459782" y="5052954"/>
                <a:ext cx="827903" cy="31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0EF21B6-C079-4BAF-8F23-4ADDDD203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82" y="5052954"/>
                <a:ext cx="827903" cy="317523"/>
              </a:xfrm>
              <a:prstGeom prst="rect">
                <a:avLst/>
              </a:prstGeom>
              <a:blipFill>
                <a:blip r:embed="rId7"/>
                <a:stretch>
                  <a:fillRect l="-11111" t="-15385" b="-576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4DCA57B-C57E-4A7B-BF4A-1F50E29D314A}"/>
              </a:ext>
            </a:extLst>
          </p:cNvPr>
          <p:cNvCxnSpPr>
            <a:cxnSpLocks/>
          </p:cNvCxnSpPr>
          <p:nvPr/>
        </p:nvCxnSpPr>
        <p:spPr>
          <a:xfrm>
            <a:off x="3438678" y="4838845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8650E9D-972A-4B65-ACF0-36602CBDC67B}"/>
              </a:ext>
            </a:extLst>
          </p:cNvPr>
          <p:cNvCxnSpPr>
            <a:cxnSpLocks/>
          </p:cNvCxnSpPr>
          <p:nvPr/>
        </p:nvCxnSpPr>
        <p:spPr>
          <a:xfrm>
            <a:off x="3682162" y="2722662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9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Idea</a:t>
            </a: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Conservative dynamics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853AB6-A694-4A16-919B-2C80EF317299}"/>
              </a:ext>
            </a:extLst>
          </p:cNvPr>
          <p:cNvSpPr txBox="1"/>
          <p:nvPr/>
        </p:nvSpPr>
        <p:spPr>
          <a:xfrm>
            <a:off x="4327254" y="4205061"/>
            <a:ext cx="613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0" i="0" dirty="0">
                <a:solidFill>
                  <a:srgbClr val="00FF00"/>
                </a:solidFill>
                <a:effectLst/>
                <a:latin typeface="Google Sans"/>
              </a:rPr>
              <a:t>✓</a:t>
            </a:r>
            <a:endParaRPr lang="es-ES" sz="600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C0B27D6-18B7-4260-A22D-865856854220}"/>
                  </a:ext>
                </a:extLst>
              </p:cNvPr>
              <p:cNvSpPr txBox="1"/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C0B27D6-18B7-4260-A22D-865856854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A01F13C-4D16-40C5-BACD-51DA9CDFAFB7}"/>
              </a:ext>
            </a:extLst>
          </p:cNvPr>
          <p:cNvSpPr txBox="1"/>
          <p:nvPr/>
        </p:nvSpPr>
        <p:spPr>
          <a:xfrm>
            <a:off x="2922840" y="2947954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Conservative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B51B1E6-C00E-43AC-B3E3-C7937B2FF872}"/>
                  </a:ext>
                </a:extLst>
              </p:cNvPr>
              <p:cNvSpPr txBox="1"/>
              <p:nvPr/>
            </p:nvSpPr>
            <p:spPr>
              <a:xfrm>
                <a:off x="2922840" y="3394684"/>
                <a:ext cx="466196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2400" dirty="0"/>
                  <a:t>1) </a:t>
                </a:r>
                <a:r>
                  <a:rPr lang="es-ES" sz="2400" dirty="0">
                    <a:ea typeface="Cambria Math" panose="02040503050406030204" pitchFamily="18" charset="0"/>
                  </a:rPr>
                  <a:t>Define </a:t>
                </a:r>
                <a:r>
                  <a:rPr lang="es-ES" sz="2400" dirty="0" err="1">
                    <a:ea typeface="Cambria Math" panose="02040503050406030204" pitchFamily="18" charset="0"/>
                  </a:rPr>
                  <a:t>volume</a:t>
                </a:r>
                <a:r>
                  <a:rPr lang="es-ES" sz="24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endParaRPr lang="es-ES" sz="2400" dirty="0">
                  <a:ea typeface="Cambria Math" panose="02040503050406030204" pitchFamily="18" charset="0"/>
                </a:endParaRPr>
              </a:p>
              <a:p>
                <a:r>
                  <a:rPr lang="es-ES" sz="2400" dirty="0">
                    <a:ea typeface="Cambria Math" panose="02040503050406030204" pitchFamily="18" charset="0"/>
                  </a:rPr>
                  <a:t>2) </a:t>
                </a:r>
                <a:r>
                  <a:rPr lang="es-ES" sz="2400" dirty="0"/>
                  <a:t>Define </a:t>
                </a:r>
                <a:r>
                  <a:rPr lang="es-ES" sz="2400" dirty="0" err="1"/>
                  <a:t>internal</a:t>
                </a:r>
                <a:r>
                  <a:rPr lang="es-ES" sz="2400" dirty="0"/>
                  <a:t> </a:t>
                </a:r>
                <a:r>
                  <a:rPr lang="es-ES" sz="2400" dirty="0" err="1"/>
                  <a:t>energy</a:t>
                </a:r>
                <a:r>
                  <a:rPr lang="es-ES" sz="2400" dirty="0"/>
                  <a:t>: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sz="24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B51B1E6-C00E-43AC-B3E3-C7937B2F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40" y="3394684"/>
                <a:ext cx="4661963" cy="738664"/>
              </a:xfrm>
              <a:prstGeom prst="rect">
                <a:avLst/>
              </a:prstGeom>
              <a:blipFill>
                <a:blip r:embed="rId4"/>
                <a:stretch>
                  <a:fillRect l="-3922" t="-12397" b="-247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509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Noise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ansatz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Stochastic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602CB88-B566-45C5-97D1-50B1F075CE82}"/>
                  </a:ext>
                </a:extLst>
              </p:cNvPr>
              <p:cNvSpPr txBox="1"/>
              <p:nvPr/>
            </p:nvSpPr>
            <p:spPr>
              <a:xfrm>
                <a:off x="4773572" y="2447864"/>
                <a:ext cx="5998261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𝑚𝑑</m:t>
                      </m:r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rad>
                      <m:nary>
                        <m:naryPr>
                          <m:chr m:val="∑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602CB88-B566-45C5-97D1-50B1F075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572" y="2447864"/>
                <a:ext cx="5998261" cy="1094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439883A-171B-4E59-913F-6CCDE1BE6860}"/>
                  </a:ext>
                </a:extLst>
              </p:cNvPr>
              <p:cNvSpPr txBox="1"/>
              <p:nvPr/>
            </p:nvSpPr>
            <p:spPr>
              <a:xfrm>
                <a:off x="1521276" y="3376693"/>
                <a:ext cx="2756513" cy="496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439883A-171B-4E59-913F-6CCDE1BE6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276" y="3376693"/>
                <a:ext cx="2756513" cy="496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brir llave 6">
            <a:extLst>
              <a:ext uri="{FF2B5EF4-FFF2-40B4-BE49-F238E27FC236}">
                <a16:creationId xmlns:a16="http://schemas.microsoft.com/office/drawing/2014/main" id="{C06672B1-03AD-4A3D-8AC4-89E2E14FA5F8}"/>
              </a:ext>
            </a:extLst>
          </p:cNvPr>
          <p:cNvSpPr/>
          <p:nvPr/>
        </p:nvSpPr>
        <p:spPr>
          <a:xfrm>
            <a:off x="4368858" y="2625378"/>
            <a:ext cx="233092" cy="2019719"/>
          </a:xfrm>
          <a:prstGeom prst="leftBrace">
            <a:avLst>
              <a:gd name="adj1" fmla="val 78333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9C65A4D-D541-4BF4-BFA2-80A76F15C91A}"/>
              </a:ext>
            </a:extLst>
          </p:cNvPr>
          <p:cNvSpPr txBox="1"/>
          <p:nvPr/>
        </p:nvSpPr>
        <p:spPr>
          <a:xfrm>
            <a:off x="2869388" y="1252583"/>
            <a:ext cx="217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Espanol</a:t>
            </a:r>
            <a:r>
              <a:rPr lang="en-US" i="1" dirty="0"/>
              <a:t>, PRE’03]</a:t>
            </a:r>
          </a:p>
        </p:txBody>
      </p:sp>
    </p:spTree>
    <p:extLst>
      <p:ext uri="{BB962C8B-B14F-4D97-AF65-F5344CB8AC3E}">
        <p14:creationId xmlns:p14="http://schemas.microsoft.com/office/powerpoint/2010/main" val="381845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Noise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ansatz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Stochastic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5A5D7E-0F1A-4A1C-8BF8-3324F3B21D56}"/>
                  </a:ext>
                </a:extLst>
              </p:cNvPr>
              <p:cNvSpPr txBox="1"/>
              <p:nvPr/>
            </p:nvSpPr>
            <p:spPr>
              <a:xfrm>
                <a:off x="6978093" y="912682"/>
                <a:ext cx="5049785" cy="425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E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|, 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E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|, 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5A5D7E-0F1A-4A1C-8BF8-3324F3B21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093" y="912682"/>
                <a:ext cx="5049785" cy="425501"/>
              </a:xfrm>
              <a:prstGeom prst="rect">
                <a:avLst/>
              </a:prstGeom>
              <a:blipFill>
                <a:blip r:embed="rId3"/>
                <a:stretch>
                  <a:fillRect l="-1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3A685A97-BD40-4445-97BC-3C7549539798}"/>
              </a:ext>
            </a:extLst>
          </p:cNvPr>
          <p:cNvSpPr txBox="1"/>
          <p:nvPr/>
        </p:nvSpPr>
        <p:spPr>
          <a:xfrm>
            <a:off x="7744101" y="1494299"/>
            <a:ext cx="35177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dirty="0" err="1">
                <a:ea typeface="Cambria Math" panose="02040503050406030204" pitchFamily="18" charset="0"/>
              </a:rPr>
              <a:t>Symmetric</a:t>
            </a:r>
            <a:r>
              <a:rPr lang="es-ES" sz="2400" dirty="0">
                <a:ea typeface="Cambria Math" panose="02040503050406030204" pitchFamily="18" charset="0"/>
              </a:rPr>
              <a:t> </a:t>
            </a:r>
            <a:r>
              <a:rPr lang="es-ES" sz="2400" dirty="0" err="1">
                <a:ea typeface="Cambria Math" panose="02040503050406030204" pitchFamily="18" charset="0"/>
              </a:rPr>
              <a:t>coefficients</a:t>
            </a:r>
            <a:endParaRPr lang="es-ES" sz="24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FF41563-A080-4941-89D5-5EEBA1F70514}"/>
              </a:ext>
            </a:extLst>
          </p:cNvPr>
          <p:cNvCxnSpPr>
            <a:cxnSpLocks/>
          </p:cNvCxnSpPr>
          <p:nvPr/>
        </p:nvCxnSpPr>
        <p:spPr>
          <a:xfrm flipH="1">
            <a:off x="7815354" y="1978019"/>
            <a:ext cx="692663" cy="780336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8ABB9B4-027E-4BF1-AF1F-67CAAC1AB39C}"/>
                  </a:ext>
                </a:extLst>
              </p:cNvPr>
              <p:cNvSpPr txBox="1"/>
              <p:nvPr/>
            </p:nvSpPr>
            <p:spPr>
              <a:xfrm>
                <a:off x="4773572" y="2447864"/>
                <a:ext cx="6018358" cy="11170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𝑚𝑑</m:t>
                      </m:r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rad>
                      <m:nary>
                        <m:naryPr>
                          <m:chr m:val="∑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8ABB9B4-027E-4BF1-AF1F-67CAAC1AB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572" y="2447864"/>
                <a:ext cx="6018358" cy="1117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4A9B0B0-B685-4809-85E8-C17934AD3D6D}"/>
                  </a:ext>
                </a:extLst>
              </p:cNvPr>
              <p:cNvSpPr txBox="1"/>
              <p:nvPr/>
            </p:nvSpPr>
            <p:spPr>
              <a:xfrm>
                <a:off x="1521276" y="3376693"/>
                <a:ext cx="2756513" cy="496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4A9B0B0-B685-4809-85E8-C17934AD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276" y="3376693"/>
                <a:ext cx="2756513" cy="496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brir llave 18">
            <a:extLst>
              <a:ext uri="{FF2B5EF4-FFF2-40B4-BE49-F238E27FC236}">
                <a16:creationId xmlns:a16="http://schemas.microsoft.com/office/drawing/2014/main" id="{48C033E4-95A6-49A4-8F8A-E53F15FD2597}"/>
              </a:ext>
            </a:extLst>
          </p:cNvPr>
          <p:cNvSpPr/>
          <p:nvPr/>
        </p:nvSpPr>
        <p:spPr>
          <a:xfrm>
            <a:off x="4368858" y="2625378"/>
            <a:ext cx="233092" cy="2019719"/>
          </a:xfrm>
          <a:prstGeom prst="leftBrace">
            <a:avLst>
              <a:gd name="adj1" fmla="val 78333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9443C965-9D05-44BF-9223-AF624B5E43C9}"/>
              </a:ext>
            </a:extLst>
          </p:cNvPr>
          <p:cNvSpPr txBox="1"/>
          <p:nvPr/>
        </p:nvSpPr>
        <p:spPr>
          <a:xfrm>
            <a:off x="2869388" y="1252583"/>
            <a:ext cx="217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Espanol</a:t>
            </a:r>
            <a:r>
              <a:rPr lang="en-US" i="1" dirty="0"/>
              <a:t>, PRE’03]</a:t>
            </a:r>
          </a:p>
        </p:txBody>
      </p:sp>
    </p:spTree>
    <p:extLst>
      <p:ext uri="{BB962C8B-B14F-4D97-AF65-F5344CB8AC3E}">
        <p14:creationId xmlns:p14="http://schemas.microsoft.com/office/powerpoint/2010/main" val="131834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9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Coarse-graining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of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MD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systems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Motivation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250D5C-17A0-4084-B29C-3D1CDE6EB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588" y="1834413"/>
            <a:ext cx="3794346" cy="28457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7DD097-20F6-4CEB-BF54-1EDCC0246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400" y="3908017"/>
            <a:ext cx="1259981" cy="83747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C20580BC-22FF-44CE-AB58-038F15296FAA}"/>
              </a:ext>
            </a:extLst>
          </p:cNvPr>
          <p:cNvSpPr/>
          <p:nvPr/>
        </p:nvSpPr>
        <p:spPr>
          <a:xfrm>
            <a:off x="2088448" y="3660288"/>
            <a:ext cx="1403645" cy="1403645"/>
          </a:xfrm>
          <a:prstGeom prst="ellipse">
            <a:avLst/>
          </a:prstGeom>
          <a:noFill/>
          <a:ln w="38100" cap="flat" cmpd="sng" algn="ctr">
            <a:solidFill>
              <a:srgbClr val="223D7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D82CD47-77C2-40C2-B19B-F6B8C35FF84A}"/>
              </a:ext>
            </a:extLst>
          </p:cNvPr>
          <p:cNvCxnSpPr>
            <a:cxnSpLocks/>
          </p:cNvCxnSpPr>
          <p:nvPr/>
        </p:nvCxnSpPr>
        <p:spPr>
          <a:xfrm flipV="1">
            <a:off x="3422350" y="3394472"/>
            <a:ext cx="1136588" cy="696584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67D622B-78BD-4511-81F7-E3F72E865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58" y="2381759"/>
            <a:ext cx="1259981" cy="8374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4DCD7F-D6E0-48AC-9A11-52CD6AE0B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26" y="3488823"/>
            <a:ext cx="1259981" cy="837472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8A2E2A0-446A-4FC2-8E37-638480111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696" y="1086234"/>
            <a:ext cx="4263798" cy="35939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C329A652-A657-4E02-AB3A-B4D74A3165EA}"/>
              </a:ext>
            </a:extLst>
          </p:cNvPr>
          <p:cNvSpPr/>
          <p:nvPr/>
        </p:nvSpPr>
        <p:spPr>
          <a:xfrm>
            <a:off x="3766506" y="1850483"/>
            <a:ext cx="2931564" cy="2931564"/>
          </a:xfrm>
          <a:prstGeom prst="ellipse">
            <a:avLst/>
          </a:prstGeom>
          <a:noFill/>
          <a:ln w="38100" cap="flat" cmpd="sng" algn="ctr">
            <a:solidFill>
              <a:srgbClr val="223D7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7078B40-1389-435A-A910-6AD7B57BAC7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698070" y="3488823"/>
            <a:ext cx="1187770" cy="234137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99FFA8A-5836-4D1E-B03F-D8AFF10622B2}"/>
              </a:ext>
            </a:extLst>
          </p:cNvPr>
          <p:cNvSpPr/>
          <p:nvPr/>
        </p:nvSpPr>
        <p:spPr>
          <a:xfrm>
            <a:off x="7885840" y="3537902"/>
            <a:ext cx="374468" cy="370115"/>
          </a:xfrm>
          <a:prstGeom prst="rect">
            <a:avLst/>
          </a:prstGeom>
          <a:noFill/>
          <a:ln w="3810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E90E884-B5E2-4415-B96D-492257D15B49}"/>
              </a:ext>
            </a:extLst>
          </p:cNvPr>
          <p:cNvSpPr txBox="1"/>
          <p:nvPr/>
        </p:nvSpPr>
        <p:spPr>
          <a:xfrm>
            <a:off x="574436" y="5135647"/>
            <a:ext cx="302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Microscale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B5D60882-EB85-4C7C-92B3-8E656391D1AC}"/>
              </a:ext>
            </a:extLst>
          </p:cNvPr>
          <p:cNvSpPr txBox="1"/>
          <p:nvPr/>
        </p:nvSpPr>
        <p:spPr>
          <a:xfrm>
            <a:off x="3752295" y="4964253"/>
            <a:ext cx="302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Mesoscale</a:t>
            </a:r>
          </a:p>
          <a:p>
            <a:pPr algn="ctr"/>
            <a:r>
              <a:rPr lang="en-US" sz="2400" dirty="0"/>
              <a:t>~1,000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F645D760-E39F-4F8F-9264-0266701685EF}"/>
              </a:ext>
            </a:extLst>
          </p:cNvPr>
          <p:cNvSpPr txBox="1"/>
          <p:nvPr/>
        </p:nvSpPr>
        <p:spPr>
          <a:xfrm>
            <a:off x="7834583" y="4940769"/>
            <a:ext cx="302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LAMMPS</a:t>
            </a:r>
          </a:p>
          <a:p>
            <a:pPr algn="ctr"/>
            <a:r>
              <a:rPr lang="en-US" sz="2400" dirty="0"/>
              <a:t>~1,000,000</a:t>
            </a:r>
          </a:p>
        </p:txBody>
      </p:sp>
    </p:spTree>
    <p:extLst>
      <p:ext uri="{BB962C8B-B14F-4D97-AF65-F5344CB8AC3E}">
        <p14:creationId xmlns:p14="http://schemas.microsoft.com/office/powerpoint/2010/main" val="62958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2" grpId="0" animBg="1"/>
      <p:bldP spid="25" grpId="0" animBg="1"/>
      <p:bldP spid="34" grpId="0"/>
      <p:bldP spid="35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Noise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ansatz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Stochastic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53ACFAA-1007-42FF-8844-1B3CAE1C7D11}"/>
                  </a:ext>
                </a:extLst>
              </p:cNvPr>
              <p:cNvSpPr txBox="1"/>
              <p:nvPr/>
            </p:nvSpPr>
            <p:spPr>
              <a:xfrm>
                <a:off x="7777077" y="753753"/>
                <a:ext cx="3671302" cy="406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=0,</m:t>
                      </m:r>
                      <m:sSup>
                        <m:sSup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53ACFAA-1007-42FF-8844-1B3CAE1C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077" y="753753"/>
                <a:ext cx="3671302" cy="406522"/>
              </a:xfrm>
              <a:prstGeom prst="rect">
                <a:avLst/>
              </a:prstGeom>
              <a:blipFill>
                <a:blip r:embed="rId3"/>
                <a:stretch>
                  <a:fillRect l="-2990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EFC073C5-B7DC-4BD0-936C-C272843E84E6}"/>
              </a:ext>
            </a:extLst>
          </p:cNvPr>
          <p:cNvSpPr txBox="1"/>
          <p:nvPr/>
        </p:nvSpPr>
        <p:spPr>
          <a:xfrm>
            <a:off x="7998723" y="1326968"/>
            <a:ext cx="34496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dirty="0" err="1">
                <a:ea typeface="Cambria Math" panose="02040503050406030204" pitchFamily="18" charset="0"/>
              </a:rPr>
              <a:t>Stochastic</a:t>
            </a:r>
            <a:r>
              <a:rPr lang="es-ES" sz="2400" dirty="0">
                <a:ea typeface="Cambria Math" panose="02040503050406030204" pitchFamily="18" charset="0"/>
              </a:rPr>
              <a:t> </a:t>
            </a:r>
            <a:r>
              <a:rPr lang="es-ES" sz="2400" dirty="0" err="1">
                <a:ea typeface="Cambria Math" panose="02040503050406030204" pitchFamily="18" charset="0"/>
              </a:rPr>
              <a:t>differentials</a:t>
            </a:r>
            <a:endParaRPr lang="es-ES" sz="24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2A75A5B-5778-4A47-B66C-AF0FDD41DDF6}"/>
              </a:ext>
            </a:extLst>
          </p:cNvPr>
          <p:cNvCxnSpPr>
            <a:cxnSpLocks/>
          </p:cNvCxnSpPr>
          <p:nvPr/>
        </p:nvCxnSpPr>
        <p:spPr>
          <a:xfrm flipH="1">
            <a:off x="8340132" y="1804643"/>
            <a:ext cx="572599" cy="820735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CB4A906-D83E-4A0F-B5C2-3451A7F919AD}"/>
                  </a:ext>
                </a:extLst>
              </p:cNvPr>
              <p:cNvSpPr txBox="1"/>
              <p:nvPr/>
            </p:nvSpPr>
            <p:spPr>
              <a:xfrm>
                <a:off x="4773572" y="2447864"/>
                <a:ext cx="6148986" cy="11170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𝑚𝑑</m:t>
                      </m:r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rad>
                      <m:nary>
                        <m:naryPr>
                          <m:chr m:val="∑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CB4A906-D83E-4A0F-B5C2-3451A7F91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572" y="2447864"/>
                <a:ext cx="6148986" cy="1117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0F036AE6-0058-4F2D-A63D-3035D606B7DE}"/>
                  </a:ext>
                </a:extLst>
              </p:cNvPr>
              <p:cNvSpPr txBox="1"/>
              <p:nvPr/>
            </p:nvSpPr>
            <p:spPr>
              <a:xfrm>
                <a:off x="1521276" y="3376693"/>
                <a:ext cx="2756513" cy="496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0F036AE6-0058-4F2D-A63D-3035D606B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276" y="3376693"/>
                <a:ext cx="2756513" cy="496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brir llave 18">
            <a:extLst>
              <a:ext uri="{FF2B5EF4-FFF2-40B4-BE49-F238E27FC236}">
                <a16:creationId xmlns:a16="http://schemas.microsoft.com/office/drawing/2014/main" id="{AA935DBA-329F-48ED-8B13-153570858F90}"/>
              </a:ext>
            </a:extLst>
          </p:cNvPr>
          <p:cNvSpPr/>
          <p:nvPr/>
        </p:nvSpPr>
        <p:spPr>
          <a:xfrm>
            <a:off x="4368858" y="2625378"/>
            <a:ext cx="233092" cy="2019719"/>
          </a:xfrm>
          <a:prstGeom prst="leftBrace">
            <a:avLst>
              <a:gd name="adj1" fmla="val 78333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B45404B-0D8E-43FC-817D-79427FCFE28F}"/>
              </a:ext>
            </a:extLst>
          </p:cNvPr>
          <p:cNvSpPr txBox="1"/>
          <p:nvPr/>
        </p:nvSpPr>
        <p:spPr>
          <a:xfrm>
            <a:off x="2869388" y="1252583"/>
            <a:ext cx="217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Espanol</a:t>
            </a:r>
            <a:r>
              <a:rPr lang="en-US" i="1" dirty="0"/>
              <a:t>, PRE’03]</a:t>
            </a:r>
          </a:p>
        </p:txBody>
      </p:sp>
    </p:spTree>
    <p:extLst>
      <p:ext uri="{BB962C8B-B14F-4D97-AF65-F5344CB8AC3E}">
        <p14:creationId xmlns:p14="http://schemas.microsoft.com/office/powerpoint/2010/main" val="246412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Noise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ansatz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Stochastic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8ABB9B4-027E-4BF1-AF1F-67CAAC1AB39C}"/>
                  </a:ext>
                </a:extLst>
              </p:cNvPr>
              <p:cNvSpPr txBox="1"/>
              <p:nvPr/>
            </p:nvSpPr>
            <p:spPr>
              <a:xfrm>
                <a:off x="4773572" y="2447864"/>
                <a:ext cx="5646567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𝑚𝑑</m:t>
                      </m:r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rad>
                      <m:nary>
                        <m:naryPr>
                          <m:chr m:val="∑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8ABB9B4-027E-4BF1-AF1F-67CAAC1AB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572" y="2447864"/>
                <a:ext cx="5646567" cy="1094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2E077D3-9990-4E41-9F89-6F96F3177D29}"/>
                  </a:ext>
                </a:extLst>
              </p:cNvPr>
              <p:cNvSpPr txBox="1"/>
              <p:nvPr/>
            </p:nvSpPr>
            <p:spPr>
              <a:xfrm>
                <a:off x="4773572" y="3760595"/>
                <a:ext cx="6671501" cy="1191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E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2E077D3-9990-4E41-9F89-6F96F317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572" y="3760595"/>
                <a:ext cx="6671501" cy="1191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4A9B0B0-B685-4809-85E8-C17934AD3D6D}"/>
                  </a:ext>
                </a:extLst>
              </p:cNvPr>
              <p:cNvSpPr txBox="1"/>
              <p:nvPr/>
            </p:nvSpPr>
            <p:spPr>
              <a:xfrm>
                <a:off x="1521276" y="3376693"/>
                <a:ext cx="2756513" cy="496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4A9B0B0-B685-4809-85E8-C17934AD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276" y="3376693"/>
                <a:ext cx="2756513" cy="496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brir llave 18">
            <a:extLst>
              <a:ext uri="{FF2B5EF4-FFF2-40B4-BE49-F238E27FC236}">
                <a16:creationId xmlns:a16="http://schemas.microsoft.com/office/drawing/2014/main" id="{48C033E4-95A6-49A4-8F8A-E53F15FD2597}"/>
              </a:ext>
            </a:extLst>
          </p:cNvPr>
          <p:cNvSpPr/>
          <p:nvPr/>
        </p:nvSpPr>
        <p:spPr>
          <a:xfrm>
            <a:off x="4368858" y="2625378"/>
            <a:ext cx="233092" cy="2019719"/>
          </a:xfrm>
          <a:prstGeom prst="leftBrace">
            <a:avLst>
              <a:gd name="adj1" fmla="val 78333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9443C965-9D05-44BF-9223-AF624B5E43C9}"/>
              </a:ext>
            </a:extLst>
          </p:cNvPr>
          <p:cNvSpPr txBox="1"/>
          <p:nvPr/>
        </p:nvSpPr>
        <p:spPr>
          <a:xfrm>
            <a:off x="2869388" y="1252583"/>
            <a:ext cx="217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Espanol</a:t>
            </a:r>
            <a:r>
              <a:rPr lang="en-US" i="1" dirty="0"/>
              <a:t>, PRE’03]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7E7246F-6B33-427E-9DE8-EE9A01F5BC40}"/>
                  </a:ext>
                </a:extLst>
              </p:cNvPr>
              <p:cNvSpPr txBox="1"/>
              <p:nvPr/>
            </p:nvSpPr>
            <p:spPr>
              <a:xfrm>
                <a:off x="5325525" y="3404666"/>
                <a:ext cx="827903" cy="31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7E7246F-6B33-427E-9DE8-EE9A01F5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525" y="3404666"/>
                <a:ext cx="827903" cy="317523"/>
              </a:xfrm>
              <a:prstGeom prst="rect">
                <a:avLst/>
              </a:prstGeom>
              <a:blipFill>
                <a:blip r:embed="rId6"/>
                <a:stretch>
                  <a:fillRect l="-11111" t="-15385" b="-576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A4566-DAA7-4CBC-9B80-E2DA9D89D767}"/>
              </a:ext>
            </a:extLst>
          </p:cNvPr>
          <p:cNvCxnSpPr>
            <a:cxnSpLocks/>
          </p:cNvCxnSpPr>
          <p:nvPr/>
        </p:nvCxnSpPr>
        <p:spPr>
          <a:xfrm>
            <a:off x="5170713" y="3219986"/>
            <a:ext cx="0" cy="733705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19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Idea</a:t>
            </a: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Stochastic dynamics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DF25BCF-6791-457D-9351-0332F0858A4C}"/>
              </a:ext>
            </a:extLst>
          </p:cNvPr>
          <p:cNvSpPr txBox="1"/>
          <p:nvPr/>
        </p:nvSpPr>
        <p:spPr>
          <a:xfrm>
            <a:off x="6432186" y="4611604"/>
            <a:ext cx="613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0" i="0" dirty="0">
                <a:solidFill>
                  <a:srgbClr val="00FF00"/>
                </a:solidFill>
                <a:effectLst/>
                <a:latin typeface="Google Sans"/>
              </a:rPr>
              <a:t>✓</a:t>
            </a:r>
            <a:endParaRPr lang="es-ES" sz="6000" dirty="0">
              <a:solidFill>
                <a:srgbClr val="00FF00"/>
              </a:solidFill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72A19697-E943-4797-AF2B-FDC6139010A7}"/>
              </a:ext>
            </a:extLst>
          </p:cNvPr>
          <p:cNvSpPr txBox="1"/>
          <p:nvPr/>
        </p:nvSpPr>
        <p:spPr>
          <a:xfrm>
            <a:off x="4091643" y="2949128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Dissipative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31D93721-16AD-4FF6-B508-2FB0BF789878}"/>
              </a:ext>
            </a:extLst>
          </p:cNvPr>
          <p:cNvSpPr txBox="1"/>
          <p:nvPr/>
        </p:nvSpPr>
        <p:spPr>
          <a:xfrm>
            <a:off x="6036361" y="2947954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0782ABB-A39E-441A-B4EB-2130BA162F2F}"/>
                  </a:ext>
                </a:extLst>
              </p:cNvPr>
              <p:cNvSpPr txBox="1"/>
              <p:nvPr/>
            </p:nvSpPr>
            <p:spPr>
              <a:xfrm>
                <a:off x="5327031" y="3638019"/>
                <a:ext cx="3436317" cy="43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E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s-E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0782ABB-A39E-441A-B4EB-2130BA162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31" y="3638019"/>
                <a:ext cx="343631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AD15CB5-5770-4C7B-B0B2-B09B0CFB920B}"/>
              </a:ext>
            </a:extLst>
          </p:cNvPr>
          <p:cNvCxnSpPr>
            <a:cxnSpLocks/>
          </p:cNvCxnSpPr>
          <p:nvPr/>
        </p:nvCxnSpPr>
        <p:spPr>
          <a:xfrm>
            <a:off x="6299755" y="3122382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5742044-CCC7-46A5-940B-A6338569D8CD}"/>
                  </a:ext>
                </a:extLst>
              </p:cNvPr>
              <p:cNvSpPr txBox="1"/>
              <p:nvPr/>
            </p:nvSpPr>
            <p:spPr>
              <a:xfrm>
                <a:off x="5325819" y="4242272"/>
                <a:ext cx="46619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2400" dirty="0">
                    <a:ea typeface="Cambria Math" panose="02040503050406030204" pitchFamily="18" charset="0"/>
                  </a:rPr>
                  <a:t>3</a:t>
                </a:r>
                <a:r>
                  <a:rPr lang="es-ES" sz="2400" b="0" dirty="0">
                    <a:ea typeface="Cambria Math" panose="02040503050406030204" pitchFamily="18" charset="0"/>
                  </a:rPr>
                  <a:t>) Define </a:t>
                </a:r>
                <a:r>
                  <a:rPr lang="es-ES" sz="2400" b="0" dirty="0" err="1">
                    <a:ea typeface="Cambria Math" panose="02040503050406030204" pitchFamily="18" charset="0"/>
                  </a:rPr>
                  <a:t>noise</a:t>
                </a:r>
                <a:r>
                  <a:rPr lang="es-ES" sz="24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̃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s-E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5742044-CCC7-46A5-940B-A6338569D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19" y="4242272"/>
                <a:ext cx="4661963" cy="369332"/>
              </a:xfrm>
              <a:prstGeom prst="rect">
                <a:avLst/>
              </a:prstGeom>
              <a:blipFill>
                <a:blip r:embed="rId4"/>
                <a:stretch>
                  <a:fillRect l="-4058" t="-25000" b="-5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D31375E-963D-459E-A19C-21F3B0E69356}"/>
                  </a:ext>
                </a:extLst>
              </p:cNvPr>
              <p:cNvSpPr txBox="1"/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D31375E-963D-459E-A19C-21F3B0E69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23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Forward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model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Summary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E0FEF0-8C4A-4E75-84F8-9FBD21B3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28" y="1591474"/>
            <a:ext cx="189574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1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Forward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model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Summary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47636B-CB54-4226-B06E-D573E771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48" y="1757018"/>
            <a:ext cx="7931129" cy="40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Forward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model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Summary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CFE0E1-D31D-464B-9BE7-E32353298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506" y="1804448"/>
            <a:ext cx="7460983" cy="38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5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Entropy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of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a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measured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system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?</a:t>
            </a: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F9658E5C-7D78-49C9-8820-A37F567BC666}"/>
              </a:ext>
            </a:extLst>
          </p:cNvPr>
          <p:cNvSpPr txBox="1"/>
          <p:nvPr/>
        </p:nvSpPr>
        <p:spPr>
          <a:xfrm>
            <a:off x="5358417" y="3511375"/>
            <a:ext cx="1440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Entropy estimation</a:t>
            </a: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BDB53BE5-D111-4CEB-B590-959CCFDB6A09}"/>
              </a:ext>
            </a:extLst>
          </p:cNvPr>
          <p:cNvSpPr/>
          <p:nvPr/>
        </p:nvSpPr>
        <p:spPr>
          <a:xfrm>
            <a:off x="841260" y="1995557"/>
            <a:ext cx="4535175" cy="2934777"/>
          </a:xfrm>
          <a:custGeom>
            <a:avLst/>
            <a:gdLst>
              <a:gd name="connsiteX0" fmla="*/ 1830515 w 4521462"/>
              <a:gd name="connsiteY0" fmla="*/ 181387 h 3196546"/>
              <a:gd name="connsiteX1" fmla="*/ 1715 w 4521462"/>
              <a:gd name="connsiteY1" fmla="*/ 1718785 h 3196546"/>
              <a:gd name="connsiteX2" fmla="*/ 1559209 w 4521462"/>
              <a:gd name="connsiteY2" fmla="*/ 3185844 h 3196546"/>
              <a:gd name="connsiteX3" fmla="*/ 4473231 w 4521462"/>
              <a:gd name="connsiteY3" fmla="*/ 2271444 h 3196546"/>
              <a:gd name="connsiteX4" fmla="*/ 3267429 w 4521462"/>
              <a:gd name="connsiteY4" fmla="*/ 261774 h 3196546"/>
              <a:gd name="connsiteX5" fmla="*/ 1830515 w 4521462"/>
              <a:gd name="connsiteY5" fmla="*/ 181387 h 3196546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10542 w 4523914"/>
              <a:gd name="connsiteY0" fmla="*/ 743577 h 2934772"/>
              <a:gd name="connsiteX1" fmla="*/ 2806 w 4523914"/>
              <a:gd name="connsiteY1" fmla="*/ 1457011 h 2934772"/>
              <a:gd name="connsiteX2" fmla="*/ 1560300 w 4523914"/>
              <a:gd name="connsiteY2" fmla="*/ 2924070 h 2934772"/>
              <a:gd name="connsiteX3" fmla="*/ 4474322 w 4523914"/>
              <a:gd name="connsiteY3" fmla="*/ 2009670 h 2934772"/>
              <a:gd name="connsiteX4" fmla="*/ 3268520 w 4523914"/>
              <a:gd name="connsiteY4" fmla="*/ 0 h 2934772"/>
              <a:gd name="connsiteX5" fmla="*/ 1610542 w 4523914"/>
              <a:gd name="connsiteY5" fmla="*/ 743577 h 2934772"/>
              <a:gd name="connsiteX0" fmla="*/ 1610542 w 4535175"/>
              <a:gd name="connsiteY0" fmla="*/ 743582 h 2934777"/>
              <a:gd name="connsiteX1" fmla="*/ 2806 w 4535175"/>
              <a:gd name="connsiteY1" fmla="*/ 1457016 h 2934777"/>
              <a:gd name="connsiteX2" fmla="*/ 1560300 w 4535175"/>
              <a:gd name="connsiteY2" fmla="*/ 2924075 h 2934777"/>
              <a:gd name="connsiteX3" fmla="*/ 4474322 w 4535175"/>
              <a:gd name="connsiteY3" fmla="*/ 2009675 h 2934777"/>
              <a:gd name="connsiteX4" fmla="*/ 3268520 w 4535175"/>
              <a:gd name="connsiteY4" fmla="*/ 5 h 2934777"/>
              <a:gd name="connsiteX5" fmla="*/ 1610542 w 4535175"/>
              <a:gd name="connsiteY5" fmla="*/ 743582 h 293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5175" h="2934777">
                <a:moveTo>
                  <a:pt x="1610542" y="743582"/>
                </a:moveTo>
                <a:cubicBezTo>
                  <a:pt x="382968" y="72017"/>
                  <a:pt x="61421" y="671570"/>
                  <a:pt x="2806" y="1457016"/>
                </a:cubicBezTo>
                <a:cubicBezTo>
                  <a:pt x="-55809" y="2242462"/>
                  <a:pt x="815047" y="2831965"/>
                  <a:pt x="1560300" y="2924075"/>
                </a:cubicBezTo>
                <a:cubicBezTo>
                  <a:pt x="2305553" y="3016185"/>
                  <a:pt x="4189619" y="2497020"/>
                  <a:pt x="4474322" y="2009675"/>
                </a:cubicBezTo>
                <a:cubicBezTo>
                  <a:pt x="4759025" y="1522330"/>
                  <a:pt x="3992001" y="3354"/>
                  <a:pt x="3268520" y="5"/>
                </a:cubicBezTo>
                <a:cubicBezTo>
                  <a:pt x="2545039" y="-3344"/>
                  <a:pt x="2838116" y="1415147"/>
                  <a:pt x="1610542" y="743582"/>
                </a:cubicBezTo>
                <a:close/>
              </a:path>
            </a:pathLst>
          </a:custGeom>
          <a:ln w="28575">
            <a:solidFill>
              <a:srgbClr val="223D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686AE8B-93EB-4438-BCE2-B147D848A58F}"/>
              </a:ext>
            </a:extLst>
          </p:cNvPr>
          <p:cNvSpPr/>
          <p:nvPr/>
        </p:nvSpPr>
        <p:spPr>
          <a:xfrm>
            <a:off x="944549" y="2548223"/>
            <a:ext cx="1075173" cy="1356527"/>
          </a:xfrm>
          <a:custGeom>
            <a:avLst/>
            <a:gdLst>
              <a:gd name="connsiteX0" fmla="*/ 1075173 w 1075173"/>
              <a:gd name="connsiteY0" fmla="*/ 0 h 1356527"/>
              <a:gd name="connsiteX1" fmla="*/ 813916 w 1075173"/>
              <a:gd name="connsiteY1" fmla="*/ 904351 h 1356527"/>
              <a:gd name="connsiteX2" fmla="*/ 0 w 1075173"/>
              <a:gd name="connsiteY2" fmla="*/ 1356527 h 135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5173" h="1356527">
                <a:moveTo>
                  <a:pt x="1075173" y="0"/>
                </a:moveTo>
                <a:cubicBezTo>
                  <a:pt x="1034142" y="339131"/>
                  <a:pt x="993111" y="678263"/>
                  <a:pt x="813916" y="904351"/>
                </a:cubicBezTo>
                <a:cubicBezTo>
                  <a:pt x="634721" y="1130439"/>
                  <a:pt x="125604" y="1296237"/>
                  <a:pt x="0" y="1356527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75AFC61-93D3-4188-8838-D981F68D6827}"/>
              </a:ext>
            </a:extLst>
          </p:cNvPr>
          <p:cNvSpPr/>
          <p:nvPr/>
        </p:nvSpPr>
        <p:spPr>
          <a:xfrm>
            <a:off x="1698175" y="3522913"/>
            <a:ext cx="832757" cy="1396721"/>
          </a:xfrm>
          <a:custGeom>
            <a:avLst/>
            <a:gdLst>
              <a:gd name="connsiteX0" fmla="*/ 0 w 786912"/>
              <a:gd name="connsiteY0" fmla="*/ 0 h 1396721"/>
              <a:gd name="connsiteX1" fmla="*/ 743578 w 786912"/>
              <a:gd name="connsiteY1" fmla="*/ 653142 h 1396721"/>
              <a:gd name="connsiteX2" fmla="*/ 773723 w 786912"/>
              <a:gd name="connsiteY2" fmla="*/ 1396721 h 1396721"/>
              <a:gd name="connsiteX0" fmla="*/ 0 w 832757"/>
              <a:gd name="connsiteY0" fmla="*/ 0 h 1396721"/>
              <a:gd name="connsiteX1" fmla="*/ 743578 w 832757"/>
              <a:gd name="connsiteY1" fmla="*/ 653142 h 1396721"/>
              <a:gd name="connsiteX2" fmla="*/ 773723 w 832757"/>
              <a:gd name="connsiteY2" fmla="*/ 1396721 h 139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757" h="1396721">
                <a:moveTo>
                  <a:pt x="0" y="0"/>
                </a:moveTo>
                <a:cubicBezTo>
                  <a:pt x="307312" y="210177"/>
                  <a:pt x="614624" y="420355"/>
                  <a:pt x="743578" y="653142"/>
                </a:cubicBezTo>
                <a:cubicBezTo>
                  <a:pt x="872532" y="885929"/>
                  <a:pt x="842387" y="1237623"/>
                  <a:pt x="773723" y="1396721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778B1888-0BBA-440E-B6EE-49BCE4BEA13E}"/>
              </a:ext>
            </a:extLst>
          </p:cNvPr>
          <p:cNvSpPr/>
          <p:nvPr/>
        </p:nvSpPr>
        <p:spPr>
          <a:xfrm>
            <a:off x="2421656" y="2920012"/>
            <a:ext cx="642840" cy="1195753"/>
          </a:xfrm>
          <a:custGeom>
            <a:avLst/>
            <a:gdLst>
              <a:gd name="connsiteX0" fmla="*/ 612950 w 642840"/>
              <a:gd name="connsiteY0" fmla="*/ 0 h 1195753"/>
              <a:gd name="connsiteX1" fmla="*/ 572756 w 642840"/>
              <a:gd name="connsiteY1" fmla="*/ 834013 h 1195753"/>
              <a:gd name="connsiteX2" fmla="*/ 0 w 642840"/>
              <a:gd name="connsiteY2" fmla="*/ 1195753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840" h="1195753">
                <a:moveTo>
                  <a:pt x="612950" y="0"/>
                </a:moveTo>
                <a:cubicBezTo>
                  <a:pt x="643932" y="317360"/>
                  <a:pt x="674914" y="634721"/>
                  <a:pt x="572756" y="834013"/>
                </a:cubicBezTo>
                <a:cubicBezTo>
                  <a:pt x="470598" y="1033305"/>
                  <a:pt x="314848" y="1122065"/>
                  <a:pt x="0" y="1195753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59D5129-D9B6-4FF1-995A-EA4470FA8900}"/>
              </a:ext>
            </a:extLst>
          </p:cNvPr>
          <p:cNvSpPr/>
          <p:nvPr/>
        </p:nvSpPr>
        <p:spPr>
          <a:xfrm>
            <a:off x="3054703" y="3593251"/>
            <a:ext cx="1095270" cy="1045029"/>
          </a:xfrm>
          <a:custGeom>
            <a:avLst/>
            <a:gdLst>
              <a:gd name="connsiteX0" fmla="*/ 0 w 1095270"/>
              <a:gd name="connsiteY0" fmla="*/ 0 h 1045029"/>
              <a:gd name="connsiteX1" fmla="*/ 783771 w 1095270"/>
              <a:gd name="connsiteY1" fmla="*/ 512466 h 1045029"/>
              <a:gd name="connsiteX2" fmla="*/ 1095270 w 1095270"/>
              <a:gd name="connsiteY2" fmla="*/ 1045029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270" h="1045029">
                <a:moveTo>
                  <a:pt x="0" y="0"/>
                </a:moveTo>
                <a:cubicBezTo>
                  <a:pt x="300613" y="169147"/>
                  <a:pt x="601226" y="338295"/>
                  <a:pt x="783771" y="512466"/>
                </a:cubicBezTo>
                <a:cubicBezTo>
                  <a:pt x="966316" y="686637"/>
                  <a:pt x="1095270" y="1045029"/>
                  <a:pt x="1095270" y="1045029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4F7319E5-21E4-4654-936C-33532E235C22}"/>
              </a:ext>
            </a:extLst>
          </p:cNvPr>
          <p:cNvSpPr/>
          <p:nvPr/>
        </p:nvSpPr>
        <p:spPr>
          <a:xfrm>
            <a:off x="3758087" y="2787335"/>
            <a:ext cx="1356528" cy="1227947"/>
          </a:xfrm>
          <a:custGeom>
            <a:avLst/>
            <a:gdLst>
              <a:gd name="connsiteX0" fmla="*/ 0 w 1356528"/>
              <a:gd name="connsiteY0" fmla="*/ 1227947 h 1227947"/>
              <a:gd name="connsiteX1" fmla="*/ 411983 w 1356528"/>
              <a:gd name="connsiteY1" fmla="*/ 92483 h 1227947"/>
              <a:gd name="connsiteX2" fmla="*/ 1356528 w 1356528"/>
              <a:gd name="connsiteY2" fmla="*/ 92483 h 122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6528" h="1227947">
                <a:moveTo>
                  <a:pt x="0" y="1227947"/>
                </a:moveTo>
                <a:cubicBezTo>
                  <a:pt x="92947" y="754837"/>
                  <a:pt x="185895" y="281727"/>
                  <a:pt x="411983" y="92483"/>
                </a:cubicBezTo>
                <a:cubicBezTo>
                  <a:pt x="638071" y="-96761"/>
                  <a:pt x="1179007" y="57314"/>
                  <a:pt x="1356528" y="92483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52F878F-DA6A-4F22-810D-DD80F3F79C0E}"/>
              </a:ext>
            </a:extLst>
          </p:cNvPr>
          <p:cNvSpPr/>
          <p:nvPr/>
        </p:nvSpPr>
        <p:spPr>
          <a:xfrm>
            <a:off x="3637507" y="2387449"/>
            <a:ext cx="512466" cy="502417"/>
          </a:xfrm>
          <a:custGeom>
            <a:avLst/>
            <a:gdLst>
              <a:gd name="connsiteX0" fmla="*/ 512466 w 512466"/>
              <a:gd name="connsiteY0" fmla="*/ 502417 h 502417"/>
              <a:gd name="connsiteX1" fmla="*/ 0 w 512466"/>
              <a:gd name="connsiteY1" fmla="*/ 0 h 50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2466" h="502417">
                <a:moveTo>
                  <a:pt x="512466" y="502417"/>
                </a:moveTo>
                <a:cubicBezTo>
                  <a:pt x="341644" y="334945"/>
                  <a:pt x="75363" y="82061"/>
                  <a:pt x="0" y="0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4BF83740-49A5-4D6D-9871-4BB574F07F4B}"/>
              </a:ext>
            </a:extLst>
          </p:cNvPr>
          <p:cNvSpPr txBox="1"/>
          <p:nvPr/>
        </p:nvSpPr>
        <p:spPr>
          <a:xfrm>
            <a:off x="1512285" y="5100021"/>
            <a:ext cx="302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Full-order 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0B3B7936-59AF-42BD-997C-543F9817FECF}"/>
              </a:ext>
            </a:extLst>
          </p:cNvPr>
          <p:cNvSpPr txBox="1"/>
          <p:nvPr/>
        </p:nvSpPr>
        <p:spPr>
          <a:xfrm>
            <a:off x="6930439" y="5030817"/>
            <a:ext cx="3608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Coarse-grained 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8F3A4DF-CD78-44DB-9DDF-3BF52C31F061}"/>
              </a:ext>
            </a:extLst>
          </p:cNvPr>
          <p:cNvCxnSpPr>
            <a:cxnSpLocks/>
          </p:cNvCxnSpPr>
          <p:nvPr/>
        </p:nvCxnSpPr>
        <p:spPr>
          <a:xfrm>
            <a:off x="5726353" y="3522913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31B59949-445F-4C0B-913D-100FFC1F999F}"/>
                  </a:ext>
                </a:extLst>
              </p:cNvPr>
              <p:cNvSpPr txBox="1"/>
              <p:nvPr/>
            </p:nvSpPr>
            <p:spPr>
              <a:xfrm>
                <a:off x="5409515" y="2217794"/>
                <a:ext cx="175060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31B59949-445F-4C0B-913D-100FFC1F9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515" y="2217794"/>
                <a:ext cx="175060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orma libre: forma 45">
            <a:extLst>
              <a:ext uri="{FF2B5EF4-FFF2-40B4-BE49-F238E27FC236}">
                <a16:creationId xmlns:a16="http://schemas.microsoft.com/office/drawing/2014/main" id="{43454F5A-30F1-4B58-B091-708C9B51A436}"/>
              </a:ext>
            </a:extLst>
          </p:cNvPr>
          <p:cNvSpPr/>
          <p:nvPr/>
        </p:nvSpPr>
        <p:spPr>
          <a:xfrm>
            <a:off x="6894468" y="1903519"/>
            <a:ext cx="4535175" cy="2934777"/>
          </a:xfrm>
          <a:custGeom>
            <a:avLst/>
            <a:gdLst>
              <a:gd name="connsiteX0" fmla="*/ 1830515 w 4521462"/>
              <a:gd name="connsiteY0" fmla="*/ 181387 h 3196546"/>
              <a:gd name="connsiteX1" fmla="*/ 1715 w 4521462"/>
              <a:gd name="connsiteY1" fmla="*/ 1718785 h 3196546"/>
              <a:gd name="connsiteX2" fmla="*/ 1559209 w 4521462"/>
              <a:gd name="connsiteY2" fmla="*/ 3185844 h 3196546"/>
              <a:gd name="connsiteX3" fmla="*/ 4473231 w 4521462"/>
              <a:gd name="connsiteY3" fmla="*/ 2271444 h 3196546"/>
              <a:gd name="connsiteX4" fmla="*/ 3267429 w 4521462"/>
              <a:gd name="connsiteY4" fmla="*/ 261774 h 3196546"/>
              <a:gd name="connsiteX5" fmla="*/ 1830515 w 4521462"/>
              <a:gd name="connsiteY5" fmla="*/ 181387 h 3196546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10542 w 4523914"/>
              <a:gd name="connsiteY0" fmla="*/ 743577 h 2934772"/>
              <a:gd name="connsiteX1" fmla="*/ 2806 w 4523914"/>
              <a:gd name="connsiteY1" fmla="*/ 1457011 h 2934772"/>
              <a:gd name="connsiteX2" fmla="*/ 1560300 w 4523914"/>
              <a:gd name="connsiteY2" fmla="*/ 2924070 h 2934772"/>
              <a:gd name="connsiteX3" fmla="*/ 4474322 w 4523914"/>
              <a:gd name="connsiteY3" fmla="*/ 2009670 h 2934772"/>
              <a:gd name="connsiteX4" fmla="*/ 3268520 w 4523914"/>
              <a:gd name="connsiteY4" fmla="*/ 0 h 2934772"/>
              <a:gd name="connsiteX5" fmla="*/ 1610542 w 4523914"/>
              <a:gd name="connsiteY5" fmla="*/ 743577 h 2934772"/>
              <a:gd name="connsiteX0" fmla="*/ 1610542 w 4535175"/>
              <a:gd name="connsiteY0" fmla="*/ 743582 h 2934777"/>
              <a:gd name="connsiteX1" fmla="*/ 2806 w 4535175"/>
              <a:gd name="connsiteY1" fmla="*/ 1457016 h 2934777"/>
              <a:gd name="connsiteX2" fmla="*/ 1560300 w 4535175"/>
              <a:gd name="connsiteY2" fmla="*/ 2924075 h 2934777"/>
              <a:gd name="connsiteX3" fmla="*/ 4474322 w 4535175"/>
              <a:gd name="connsiteY3" fmla="*/ 2009675 h 2934777"/>
              <a:gd name="connsiteX4" fmla="*/ 3268520 w 4535175"/>
              <a:gd name="connsiteY4" fmla="*/ 5 h 2934777"/>
              <a:gd name="connsiteX5" fmla="*/ 1610542 w 4535175"/>
              <a:gd name="connsiteY5" fmla="*/ 743582 h 293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5175" h="2934777">
                <a:moveTo>
                  <a:pt x="1610542" y="743582"/>
                </a:moveTo>
                <a:cubicBezTo>
                  <a:pt x="382968" y="72017"/>
                  <a:pt x="61421" y="671570"/>
                  <a:pt x="2806" y="1457016"/>
                </a:cubicBezTo>
                <a:cubicBezTo>
                  <a:pt x="-55809" y="2242462"/>
                  <a:pt x="815047" y="2831965"/>
                  <a:pt x="1560300" y="2924075"/>
                </a:cubicBezTo>
                <a:cubicBezTo>
                  <a:pt x="2305553" y="3016185"/>
                  <a:pt x="4189619" y="2497020"/>
                  <a:pt x="4474322" y="2009675"/>
                </a:cubicBezTo>
                <a:cubicBezTo>
                  <a:pt x="4759025" y="1522330"/>
                  <a:pt x="3992001" y="3354"/>
                  <a:pt x="3268520" y="5"/>
                </a:cubicBezTo>
                <a:cubicBezTo>
                  <a:pt x="2545039" y="-3344"/>
                  <a:pt x="2838116" y="1415147"/>
                  <a:pt x="1610542" y="743582"/>
                </a:cubicBezTo>
                <a:close/>
              </a:path>
            </a:pathLst>
          </a:custGeom>
          <a:ln w="28575">
            <a:solidFill>
              <a:srgbClr val="223D7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335C061-547F-4B5E-9DCF-C069775A4EA7}"/>
              </a:ext>
            </a:extLst>
          </p:cNvPr>
          <p:cNvSpPr/>
          <p:nvPr/>
        </p:nvSpPr>
        <p:spPr>
          <a:xfrm>
            <a:off x="7361716" y="296362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DB044008-900A-4EC6-8F98-6090D23F3633}"/>
              </a:ext>
            </a:extLst>
          </p:cNvPr>
          <p:cNvSpPr/>
          <p:nvPr/>
        </p:nvSpPr>
        <p:spPr>
          <a:xfrm>
            <a:off x="7751383" y="402372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1E174587-CF3F-46C9-998B-FBCD47214026}"/>
              </a:ext>
            </a:extLst>
          </p:cNvPr>
          <p:cNvSpPr/>
          <p:nvPr/>
        </p:nvSpPr>
        <p:spPr>
          <a:xfrm>
            <a:off x="8418342" y="314587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72E646DF-58D7-49AA-86DD-E1A79AADAC9D}"/>
              </a:ext>
            </a:extLst>
          </p:cNvPr>
          <p:cNvSpPr/>
          <p:nvPr/>
        </p:nvSpPr>
        <p:spPr>
          <a:xfrm>
            <a:off x="9178645" y="420459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62A1A0E7-5BC4-465E-B791-703C8D9AE507}"/>
              </a:ext>
            </a:extLst>
          </p:cNvPr>
          <p:cNvSpPr/>
          <p:nvPr/>
        </p:nvSpPr>
        <p:spPr>
          <a:xfrm>
            <a:off x="9514869" y="3003825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ABC5CC39-D1AA-4BB7-B007-15A89F11B1D8}"/>
              </a:ext>
            </a:extLst>
          </p:cNvPr>
          <p:cNvSpPr/>
          <p:nvPr/>
        </p:nvSpPr>
        <p:spPr>
          <a:xfrm>
            <a:off x="10593517" y="3501213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688B3479-147E-4BA8-A166-519A8222B073}"/>
              </a:ext>
            </a:extLst>
          </p:cNvPr>
          <p:cNvSpPr/>
          <p:nvPr/>
        </p:nvSpPr>
        <p:spPr>
          <a:xfrm>
            <a:off x="10208205" y="2258194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1FBB231-F8B0-4B10-A9F3-986B2645F680}"/>
              </a:ext>
            </a:extLst>
          </p:cNvPr>
          <p:cNvSpPr txBox="1"/>
          <p:nvPr/>
        </p:nvSpPr>
        <p:spPr>
          <a:xfrm>
            <a:off x="11501610" y="3787200"/>
            <a:ext cx="613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0" i="0" dirty="0">
                <a:solidFill>
                  <a:srgbClr val="00FF00"/>
                </a:solidFill>
                <a:effectLst/>
                <a:latin typeface="Google Sans"/>
              </a:rPr>
              <a:t>✓</a:t>
            </a:r>
            <a:endParaRPr lang="es-ES" sz="600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BF99E29F-ADF3-4181-B471-966F0F84206A}"/>
                  </a:ext>
                </a:extLst>
              </p:cNvPr>
              <p:cNvSpPr txBox="1"/>
              <p:nvPr/>
            </p:nvSpPr>
            <p:spPr>
              <a:xfrm>
                <a:off x="7989226" y="847126"/>
                <a:ext cx="255970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3600">
                          <a:latin typeface="Cambria Math" panose="02040503050406030204" pitchFamily="18" charset="0"/>
                        </a:rPr>
                        <m:t>ln</m:t>
                      </m:r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BF99E29F-ADF3-4181-B471-966F0F842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226" y="847126"/>
                <a:ext cx="2559707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5F5BDCB-A747-40E6-84C9-C5A143537011}"/>
                  </a:ext>
                </a:extLst>
              </p:cNvPr>
              <p:cNvSpPr txBox="1"/>
              <p:nvPr/>
            </p:nvSpPr>
            <p:spPr>
              <a:xfrm>
                <a:off x="4149973" y="4817556"/>
                <a:ext cx="1331550" cy="6830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5F5BDCB-A747-40E6-84C9-C5A14353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73" y="4817556"/>
                <a:ext cx="1331550" cy="683072"/>
              </a:xfrm>
              <a:prstGeom prst="rect">
                <a:avLst/>
              </a:prstGeom>
              <a:blipFill>
                <a:blip r:embed="rId9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9589025A-E872-4C90-91F2-2D040D17603C}"/>
                  </a:ext>
                </a:extLst>
              </p:cNvPr>
              <p:cNvSpPr txBox="1"/>
              <p:nvPr/>
            </p:nvSpPr>
            <p:spPr>
              <a:xfrm>
                <a:off x="10360177" y="4533854"/>
                <a:ext cx="1331550" cy="9924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9589025A-E872-4C90-91F2-2D040D176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177" y="4533854"/>
                <a:ext cx="1331550" cy="9924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C173C56-C3E3-45D3-A204-AC4374F17F47}"/>
                  </a:ext>
                </a:extLst>
              </p:cNvPr>
              <p:cNvSpPr txBox="1"/>
              <p:nvPr/>
            </p:nvSpPr>
            <p:spPr>
              <a:xfrm>
                <a:off x="4070057" y="5558978"/>
                <a:ext cx="17506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C173C56-C3E3-45D3-A204-AC4374F17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57" y="5558978"/>
                <a:ext cx="1750609" cy="369332"/>
              </a:xfrm>
              <a:prstGeom prst="rect">
                <a:avLst/>
              </a:prstGeom>
              <a:blipFill>
                <a:blip r:embed="rId11"/>
                <a:stretch>
                  <a:fillRect l="-6272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1059DFB6-6EE2-42D1-A475-668670F0677C}"/>
                  </a:ext>
                </a:extLst>
              </p:cNvPr>
              <p:cNvSpPr txBox="1"/>
              <p:nvPr/>
            </p:nvSpPr>
            <p:spPr>
              <a:xfrm>
                <a:off x="10238193" y="5526305"/>
                <a:ext cx="17506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1059DFB6-6EE2-42D1-A475-668670F06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193" y="5526305"/>
                <a:ext cx="1750609" cy="369332"/>
              </a:xfrm>
              <a:prstGeom prst="rect">
                <a:avLst/>
              </a:prstGeom>
              <a:blipFill>
                <a:blip r:embed="rId12"/>
                <a:stretch>
                  <a:fillRect l="-5903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agen 34">
            <a:extLst>
              <a:ext uri="{FF2B5EF4-FFF2-40B4-BE49-F238E27FC236}">
                <a16:creationId xmlns:a16="http://schemas.microsoft.com/office/drawing/2014/main" id="{0A7DFD05-DB37-4B72-9094-E09836082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91110">
            <a:off x="958862" y="2791066"/>
            <a:ext cx="862590" cy="57333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7146F1D-E825-44D6-B7CA-1912BEDEBD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62519">
            <a:off x="2040208" y="3071512"/>
            <a:ext cx="862590" cy="57333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97B3343-C331-48C3-9519-817B51A581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1697083">
            <a:off x="1267403" y="3890427"/>
            <a:ext cx="862590" cy="57333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1CF99604-A1CF-4A9A-AE26-53E7BA92F1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331175">
            <a:off x="2769092" y="4055485"/>
            <a:ext cx="862590" cy="57333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0865C208-2EA6-4CAF-A0A4-8D676D7947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91110">
            <a:off x="4111983" y="3304979"/>
            <a:ext cx="862590" cy="57333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2E596297-A0AA-4BD3-97CC-B69C85B6F6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660281">
            <a:off x="3154184" y="2898995"/>
            <a:ext cx="862590" cy="573338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CFC85DB-C63D-49AA-8B81-5B4E306A25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114507">
            <a:off x="3928290" y="2198788"/>
            <a:ext cx="668824" cy="4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Entropy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of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a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measured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system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?</a:t>
            </a: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Entropy estimation</a:t>
            </a: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BDB53BE5-D111-4CEB-B590-959CCFDB6A09}"/>
              </a:ext>
            </a:extLst>
          </p:cNvPr>
          <p:cNvSpPr/>
          <p:nvPr/>
        </p:nvSpPr>
        <p:spPr>
          <a:xfrm>
            <a:off x="841260" y="1995557"/>
            <a:ext cx="4535175" cy="2934777"/>
          </a:xfrm>
          <a:custGeom>
            <a:avLst/>
            <a:gdLst>
              <a:gd name="connsiteX0" fmla="*/ 1830515 w 4521462"/>
              <a:gd name="connsiteY0" fmla="*/ 181387 h 3196546"/>
              <a:gd name="connsiteX1" fmla="*/ 1715 w 4521462"/>
              <a:gd name="connsiteY1" fmla="*/ 1718785 h 3196546"/>
              <a:gd name="connsiteX2" fmla="*/ 1559209 w 4521462"/>
              <a:gd name="connsiteY2" fmla="*/ 3185844 h 3196546"/>
              <a:gd name="connsiteX3" fmla="*/ 4473231 w 4521462"/>
              <a:gd name="connsiteY3" fmla="*/ 2271444 h 3196546"/>
              <a:gd name="connsiteX4" fmla="*/ 3267429 w 4521462"/>
              <a:gd name="connsiteY4" fmla="*/ 261774 h 3196546"/>
              <a:gd name="connsiteX5" fmla="*/ 1830515 w 4521462"/>
              <a:gd name="connsiteY5" fmla="*/ 181387 h 3196546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10542 w 4523914"/>
              <a:gd name="connsiteY0" fmla="*/ 743577 h 2934772"/>
              <a:gd name="connsiteX1" fmla="*/ 2806 w 4523914"/>
              <a:gd name="connsiteY1" fmla="*/ 1457011 h 2934772"/>
              <a:gd name="connsiteX2" fmla="*/ 1560300 w 4523914"/>
              <a:gd name="connsiteY2" fmla="*/ 2924070 h 2934772"/>
              <a:gd name="connsiteX3" fmla="*/ 4474322 w 4523914"/>
              <a:gd name="connsiteY3" fmla="*/ 2009670 h 2934772"/>
              <a:gd name="connsiteX4" fmla="*/ 3268520 w 4523914"/>
              <a:gd name="connsiteY4" fmla="*/ 0 h 2934772"/>
              <a:gd name="connsiteX5" fmla="*/ 1610542 w 4523914"/>
              <a:gd name="connsiteY5" fmla="*/ 743577 h 2934772"/>
              <a:gd name="connsiteX0" fmla="*/ 1610542 w 4535175"/>
              <a:gd name="connsiteY0" fmla="*/ 743582 h 2934777"/>
              <a:gd name="connsiteX1" fmla="*/ 2806 w 4535175"/>
              <a:gd name="connsiteY1" fmla="*/ 1457016 h 2934777"/>
              <a:gd name="connsiteX2" fmla="*/ 1560300 w 4535175"/>
              <a:gd name="connsiteY2" fmla="*/ 2924075 h 2934777"/>
              <a:gd name="connsiteX3" fmla="*/ 4474322 w 4535175"/>
              <a:gd name="connsiteY3" fmla="*/ 2009675 h 2934777"/>
              <a:gd name="connsiteX4" fmla="*/ 3268520 w 4535175"/>
              <a:gd name="connsiteY4" fmla="*/ 5 h 2934777"/>
              <a:gd name="connsiteX5" fmla="*/ 1610542 w 4535175"/>
              <a:gd name="connsiteY5" fmla="*/ 743582 h 293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5175" h="2934777">
                <a:moveTo>
                  <a:pt x="1610542" y="743582"/>
                </a:moveTo>
                <a:cubicBezTo>
                  <a:pt x="382968" y="72017"/>
                  <a:pt x="61421" y="671570"/>
                  <a:pt x="2806" y="1457016"/>
                </a:cubicBezTo>
                <a:cubicBezTo>
                  <a:pt x="-55809" y="2242462"/>
                  <a:pt x="815047" y="2831965"/>
                  <a:pt x="1560300" y="2924075"/>
                </a:cubicBezTo>
                <a:cubicBezTo>
                  <a:pt x="2305553" y="3016185"/>
                  <a:pt x="4189619" y="2497020"/>
                  <a:pt x="4474322" y="2009675"/>
                </a:cubicBezTo>
                <a:cubicBezTo>
                  <a:pt x="4759025" y="1522330"/>
                  <a:pt x="3992001" y="3354"/>
                  <a:pt x="3268520" y="5"/>
                </a:cubicBezTo>
                <a:cubicBezTo>
                  <a:pt x="2545039" y="-3344"/>
                  <a:pt x="2838116" y="1415147"/>
                  <a:pt x="1610542" y="743582"/>
                </a:cubicBezTo>
                <a:close/>
              </a:path>
            </a:pathLst>
          </a:custGeom>
          <a:ln w="28575">
            <a:solidFill>
              <a:srgbClr val="223D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686AE8B-93EB-4438-BCE2-B147D848A58F}"/>
              </a:ext>
            </a:extLst>
          </p:cNvPr>
          <p:cNvSpPr/>
          <p:nvPr/>
        </p:nvSpPr>
        <p:spPr>
          <a:xfrm>
            <a:off x="944549" y="2548223"/>
            <a:ext cx="1075173" cy="1356527"/>
          </a:xfrm>
          <a:custGeom>
            <a:avLst/>
            <a:gdLst>
              <a:gd name="connsiteX0" fmla="*/ 1075173 w 1075173"/>
              <a:gd name="connsiteY0" fmla="*/ 0 h 1356527"/>
              <a:gd name="connsiteX1" fmla="*/ 813916 w 1075173"/>
              <a:gd name="connsiteY1" fmla="*/ 904351 h 1356527"/>
              <a:gd name="connsiteX2" fmla="*/ 0 w 1075173"/>
              <a:gd name="connsiteY2" fmla="*/ 1356527 h 135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5173" h="1356527">
                <a:moveTo>
                  <a:pt x="1075173" y="0"/>
                </a:moveTo>
                <a:cubicBezTo>
                  <a:pt x="1034142" y="339131"/>
                  <a:pt x="993111" y="678263"/>
                  <a:pt x="813916" y="904351"/>
                </a:cubicBezTo>
                <a:cubicBezTo>
                  <a:pt x="634721" y="1130439"/>
                  <a:pt x="125604" y="1296237"/>
                  <a:pt x="0" y="1356527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75AFC61-93D3-4188-8838-D981F68D6827}"/>
              </a:ext>
            </a:extLst>
          </p:cNvPr>
          <p:cNvSpPr/>
          <p:nvPr/>
        </p:nvSpPr>
        <p:spPr>
          <a:xfrm>
            <a:off x="1698175" y="3522913"/>
            <a:ext cx="832757" cy="1396721"/>
          </a:xfrm>
          <a:custGeom>
            <a:avLst/>
            <a:gdLst>
              <a:gd name="connsiteX0" fmla="*/ 0 w 786912"/>
              <a:gd name="connsiteY0" fmla="*/ 0 h 1396721"/>
              <a:gd name="connsiteX1" fmla="*/ 743578 w 786912"/>
              <a:gd name="connsiteY1" fmla="*/ 653142 h 1396721"/>
              <a:gd name="connsiteX2" fmla="*/ 773723 w 786912"/>
              <a:gd name="connsiteY2" fmla="*/ 1396721 h 1396721"/>
              <a:gd name="connsiteX0" fmla="*/ 0 w 832757"/>
              <a:gd name="connsiteY0" fmla="*/ 0 h 1396721"/>
              <a:gd name="connsiteX1" fmla="*/ 743578 w 832757"/>
              <a:gd name="connsiteY1" fmla="*/ 653142 h 1396721"/>
              <a:gd name="connsiteX2" fmla="*/ 773723 w 832757"/>
              <a:gd name="connsiteY2" fmla="*/ 1396721 h 139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757" h="1396721">
                <a:moveTo>
                  <a:pt x="0" y="0"/>
                </a:moveTo>
                <a:cubicBezTo>
                  <a:pt x="307312" y="210177"/>
                  <a:pt x="614624" y="420355"/>
                  <a:pt x="743578" y="653142"/>
                </a:cubicBezTo>
                <a:cubicBezTo>
                  <a:pt x="872532" y="885929"/>
                  <a:pt x="842387" y="1237623"/>
                  <a:pt x="773723" y="1396721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778B1888-0BBA-440E-B6EE-49BCE4BEA13E}"/>
              </a:ext>
            </a:extLst>
          </p:cNvPr>
          <p:cNvSpPr/>
          <p:nvPr/>
        </p:nvSpPr>
        <p:spPr>
          <a:xfrm>
            <a:off x="2421656" y="2920012"/>
            <a:ext cx="642840" cy="1195753"/>
          </a:xfrm>
          <a:custGeom>
            <a:avLst/>
            <a:gdLst>
              <a:gd name="connsiteX0" fmla="*/ 612950 w 642840"/>
              <a:gd name="connsiteY0" fmla="*/ 0 h 1195753"/>
              <a:gd name="connsiteX1" fmla="*/ 572756 w 642840"/>
              <a:gd name="connsiteY1" fmla="*/ 834013 h 1195753"/>
              <a:gd name="connsiteX2" fmla="*/ 0 w 642840"/>
              <a:gd name="connsiteY2" fmla="*/ 1195753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840" h="1195753">
                <a:moveTo>
                  <a:pt x="612950" y="0"/>
                </a:moveTo>
                <a:cubicBezTo>
                  <a:pt x="643932" y="317360"/>
                  <a:pt x="674914" y="634721"/>
                  <a:pt x="572756" y="834013"/>
                </a:cubicBezTo>
                <a:cubicBezTo>
                  <a:pt x="470598" y="1033305"/>
                  <a:pt x="314848" y="1122065"/>
                  <a:pt x="0" y="1195753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59D5129-D9B6-4FF1-995A-EA4470FA8900}"/>
              </a:ext>
            </a:extLst>
          </p:cNvPr>
          <p:cNvSpPr/>
          <p:nvPr/>
        </p:nvSpPr>
        <p:spPr>
          <a:xfrm>
            <a:off x="3054703" y="3593251"/>
            <a:ext cx="1095270" cy="1045029"/>
          </a:xfrm>
          <a:custGeom>
            <a:avLst/>
            <a:gdLst>
              <a:gd name="connsiteX0" fmla="*/ 0 w 1095270"/>
              <a:gd name="connsiteY0" fmla="*/ 0 h 1045029"/>
              <a:gd name="connsiteX1" fmla="*/ 783771 w 1095270"/>
              <a:gd name="connsiteY1" fmla="*/ 512466 h 1045029"/>
              <a:gd name="connsiteX2" fmla="*/ 1095270 w 1095270"/>
              <a:gd name="connsiteY2" fmla="*/ 1045029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270" h="1045029">
                <a:moveTo>
                  <a:pt x="0" y="0"/>
                </a:moveTo>
                <a:cubicBezTo>
                  <a:pt x="300613" y="169147"/>
                  <a:pt x="601226" y="338295"/>
                  <a:pt x="783771" y="512466"/>
                </a:cubicBezTo>
                <a:cubicBezTo>
                  <a:pt x="966316" y="686637"/>
                  <a:pt x="1095270" y="1045029"/>
                  <a:pt x="1095270" y="1045029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4F7319E5-21E4-4654-936C-33532E235C22}"/>
              </a:ext>
            </a:extLst>
          </p:cNvPr>
          <p:cNvSpPr/>
          <p:nvPr/>
        </p:nvSpPr>
        <p:spPr>
          <a:xfrm>
            <a:off x="3758087" y="2787335"/>
            <a:ext cx="1356528" cy="1227947"/>
          </a:xfrm>
          <a:custGeom>
            <a:avLst/>
            <a:gdLst>
              <a:gd name="connsiteX0" fmla="*/ 0 w 1356528"/>
              <a:gd name="connsiteY0" fmla="*/ 1227947 h 1227947"/>
              <a:gd name="connsiteX1" fmla="*/ 411983 w 1356528"/>
              <a:gd name="connsiteY1" fmla="*/ 92483 h 1227947"/>
              <a:gd name="connsiteX2" fmla="*/ 1356528 w 1356528"/>
              <a:gd name="connsiteY2" fmla="*/ 92483 h 122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6528" h="1227947">
                <a:moveTo>
                  <a:pt x="0" y="1227947"/>
                </a:moveTo>
                <a:cubicBezTo>
                  <a:pt x="92947" y="754837"/>
                  <a:pt x="185895" y="281727"/>
                  <a:pt x="411983" y="92483"/>
                </a:cubicBezTo>
                <a:cubicBezTo>
                  <a:pt x="638071" y="-96761"/>
                  <a:pt x="1179007" y="57314"/>
                  <a:pt x="1356528" y="92483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52F878F-DA6A-4F22-810D-DD80F3F79C0E}"/>
              </a:ext>
            </a:extLst>
          </p:cNvPr>
          <p:cNvSpPr/>
          <p:nvPr/>
        </p:nvSpPr>
        <p:spPr>
          <a:xfrm>
            <a:off x="3637507" y="2387449"/>
            <a:ext cx="512466" cy="502417"/>
          </a:xfrm>
          <a:custGeom>
            <a:avLst/>
            <a:gdLst>
              <a:gd name="connsiteX0" fmla="*/ 512466 w 512466"/>
              <a:gd name="connsiteY0" fmla="*/ 502417 h 502417"/>
              <a:gd name="connsiteX1" fmla="*/ 0 w 512466"/>
              <a:gd name="connsiteY1" fmla="*/ 0 h 50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2466" h="502417">
                <a:moveTo>
                  <a:pt x="512466" y="502417"/>
                </a:moveTo>
                <a:cubicBezTo>
                  <a:pt x="341644" y="334945"/>
                  <a:pt x="75363" y="82061"/>
                  <a:pt x="0" y="0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4BF83740-49A5-4D6D-9871-4BB574F07F4B}"/>
              </a:ext>
            </a:extLst>
          </p:cNvPr>
          <p:cNvSpPr txBox="1"/>
          <p:nvPr/>
        </p:nvSpPr>
        <p:spPr>
          <a:xfrm>
            <a:off x="1512285" y="5100021"/>
            <a:ext cx="302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Full-order 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0B3B7936-59AF-42BD-997C-543F9817FECF}"/>
              </a:ext>
            </a:extLst>
          </p:cNvPr>
          <p:cNvSpPr txBox="1"/>
          <p:nvPr/>
        </p:nvSpPr>
        <p:spPr>
          <a:xfrm>
            <a:off x="6930439" y="5030817"/>
            <a:ext cx="3608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Coarse-grained 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8F3A4DF-CD78-44DB-9DDF-3BF52C31F061}"/>
              </a:ext>
            </a:extLst>
          </p:cNvPr>
          <p:cNvCxnSpPr>
            <a:cxnSpLocks/>
          </p:cNvCxnSpPr>
          <p:nvPr/>
        </p:nvCxnSpPr>
        <p:spPr>
          <a:xfrm>
            <a:off x="5726353" y="3522913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31B59949-445F-4C0B-913D-100FFC1F999F}"/>
                  </a:ext>
                </a:extLst>
              </p:cNvPr>
              <p:cNvSpPr txBox="1"/>
              <p:nvPr/>
            </p:nvSpPr>
            <p:spPr>
              <a:xfrm>
                <a:off x="5409515" y="2217794"/>
                <a:ext cx="175060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31B59949-445F-4C0B-913D-100FFC1F9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515" y="2217794"/>
                <a:ext cx="175060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orma libre: forma 45">
            <a:extLst>
              <a:ext uri="{FF2B5EF4-FFF2-40B4-BE49-F238E27FC236}">
                <a16:creationId xmlns:a16="http://schemas.microsoft.com/office/drawing/2014/main" id="{43454F5A-30F1-4B58-B091-708C9B51A436}"/>
              </a:ext>
            </a:extLst>
          </p:cNvPr>
          <p:cNvSpPr/>
          <p:nvPr/>
        </p:nvSpPr>
        <p:spPr>
          <a:xfrm>
            <a:off x="6894468" y="1903519"/>
            <a:ext cx="4535175" cy="2934777"/>
          </a:xfrm>
          <a:custGeom>
            <a:avLst/>
            <a:gdLst>
              <a:gd name="connsiteX0" fmla="*/ 1830515 w 4521462"/>
              <a:gd name="connsiteY0" fmla="*/ 181387 h 3196546"/>
              <a:gd name="connsiteX1" fmla="*/ 1715 w 4521462"/>
              <a:gd name="connsiteY1" fmla="*/ 1718785 h 3196546"/>
              <a:gd name="connsiteX2" fmla="*/ 1559209 w 4521462"/>
              <a:gd name="connsiteY2" fmla="*/ 3185844 h 3196546"/>
              <a:gd name="connsiteX3" fmla="*/ 4473231 w 4521462"/>
              <a:gd name="connsiteY3" fmla="*/ 2271444 h 3196546"/>
              <a:gd name="connsiteX4" fmla="*/ 3267429 w 4521462"/>
              <a:gd name="connsiteY4" fmla="*/ 261774 h 3196546"/>
              <a:gd name="connsiteX5" fmla="*/ 1830515 w 4521462"/>
              <a:gd name="connsiteY5" fmla="*/ 181387 h 3196546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10542 w 4523914"/>
              <a:gd name="connsiteY0" fmla="*/ 743577 h 2934772"/>
              <a:gd name="connsiteX1" fmla="*/ 2806 w 4523914"/>
              <a:gd name="connsiteY1" fmla="*/ 1457011 h 2934772"/>
              <a:gd name="connsiteX2" fmla="*/ 1560300 w 4523914"/>
              <a:gd name="connsiteY2" fmla="*/ 2924070 h 2934772"/>
              <a:gd name="connsiteX3" fmla="*/ 4474322 w 4523914"/>
              <a:gd name="connsiteY3" fmla="*/ 2009670 h 2934772"/>
              <a:gd name="connsiteX4" fmla="*/ 3268520 w 4523914"/>
              <a:gd name="connsiteY4" fmla="*/ 0 h 2934772"/>
              <a:gd name="connsiteX5" fmla="*/ 1610542 w 4523914"/>
              <a:gd name="connsiteY5" fmla="*/ 743577 h 2934772"/>
              <a:gd name="connsiteX0" fmla="*/ 1610542 w 4535175"/>
              <a:gd name="connsiteY0" fmla="*/ 743582 h 2934777"/>
              <a:gd name="connsiteX1" fmla="*/ 2806 w 4535175"/>
              <a:gd name="connsiteY1" fmla="*/ 1457016 h 2934777"/>
              <a:gd name="connsiteX2" fmla="*/ 1560300 w 4535175"/>
              <a:gd name="connsiteY2" fmla="*/ 2924075 h 2934777"/>
              <a:gd name="connsiteX3" fmla="*/ 4474322 w 4535175"/>
              <a:gd name="connsiteY3" fmla="*/ 2009675 h 2934777"/>
              <a:gd name="connsiteX4" fmla="*/ 3268520 w 4535175"/>
              <a:gd name="connsiteY4" fmla="*/ 5 h 2934777"/>
              <a:gd name="connsiteX5" fmla="*/ 1610542 w 4535175"/>
              <a:gd name="connsiteY5" fmla="*/ 743582 h 293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5175" h="2934777">
                <a:moveTo>
                  <a:pt x="1610542" y="743582"/>
                </a:moveTo>
                <a:cubicBezTo>
                  <a:pt x="382968" y="72017"/>
                  <a:pt x="61421" y="671570"/>
                  <a:pt x="2806" y="1457016"/>
                </a:cubicBezTo>
                <a:cubicBezTo>
                  <a:pt x="-55809" y="2242462"/>
                  <a:pt x="815047" y="2831965"/>
                  <a:pt x="1560300" y="2924075"/>
                </a:cubicBezTo>
                <a:cubicBezTo>
                  <a:pt x="2305553" y="3016185"/>
                  <a:pt x="4189619" y="2497020"/>
                  <a:pt x="4474322" y="2009675"/>
                </a:cubicBezTo>
                <a:cubicBezTo>
                  <a:pt x="4759025" y="1522330"/>
                  <a:pt x="3992001" y="3354"/>
                  <a:pt x="3268520" y="5"/>
                </a:cubicBezTo>
                <a:cubicBezTo>
                  <a:pt x="2545039" y="-3344"/>
                  <a:pt x="2838116" y="1415147"/>
                  <a:pt x="1610542" y="743582"/>
                </a:cubicBezTo>
                <a:close/>
              </a:path>
            </a:pathLst>
          </a:custGeom>
          <a:ln w="28575">
            <a:solidFill>
              <a:srgbClr val="223D7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335C061-547F-4B5E-9DCF-C069775A4EA7}"/>
              </a:ext>
            </a:extLst>
          </p:cNvPr>
          <p:cNvSpPr/>
          <p:nvPr/>
        </p:nvSpPr>
        <p:spPr>
          <a:xfrm>
            <a:off x="7361716" y="296362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DB044008-900A-4EC6-8F98-6090D23F3633}"/>
              </a:ext>
            </a:extLst>
          </p:cNvPr>
          <p:cNvSpPr/>
          <p:nvPr/>
        </p:nvSpPr>
        <p:spPr>
          <a:xfrm>
            <a:off x="7751383" y="402372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1E174587-CF3F-46C9-998B-FBCD47214026}"/>
              </a:ext>
            </a:extLst>
          </p:cNvPr>
          <p:cNvSpPr/>
          <p:nvPr/>
        </p:nvSpPr>
        <p:spPr>
          <a:xfrm>
            <a:off x="8418342" y="314587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72E646DF-58D7-49AA-86DD-E1A79AADAC9D}"/>
              </a:ext>
            </a:extLst>
          </p:cNvPr>
          <p:cNvSpPr/>
          <p:nvPr/>
        </p:nvSpPr>
        <p:spPr>
          <a:xfrm>
            <a:off x="9178645" y="420459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62A1A0E7-5BC4-465E-B791-703C8D9AE507}"/>
              </a:ext>
            </a:extLst>
          </p:cNvPr>
          <p:cNvSpPr/>
          <p:nvPr/>
        </p:nvSpPr>
        <p:spPr>
          <a:xfrm>
            <a:off x="9514869" y="3003825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ABC5CC39-D1AA-4BB7-B007-15A89F11B1D8}"/>
              </a:ext>
            </a:extLst>
          </p:cNvPr>
          <p:cNvSpPr/>
          <p:nvPr/>
        </p:nvSpPr>
        <p:spPr>
          <a:xfrm>
            <a:off x="10593517" y="3501213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688B3479-147E-4BA8-A166-519A8222B073}"/>
              </a:ext>
            </a:extLst>
          </p:cNvPr>
          <p:cNvSpPr/>
          <p:nvPr/>
        </p:nvSpPr>
        <p:spPr>
          <a:xfrm>
            <a:off x="10208205" y="2258194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1FBB231-F8B0-4B10-A9F3-986B2645F680}"/>
              </a:ext>
            </a:extLst>
          </p:cNvPr>
          <p:cNvSpPr txBox="1"/>
          <p:nvPr/>
        </p:nvSpPr>
        <p:spPr>
          <a:xfrm>
            <a:off x="11501610" y="3787200"/>
            <a:ext cx="613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0" i="0" dirty="0">
                <a:solidFill>
                  <a:srgbClr val="00FF00"/>
                </a:solidFill>
                <a:effectLst/>
                <a:latin typeface="Google Sans"/>
              </a:rPr>
              <a:t>✓</a:t>
            </a:r>
            <a:endParaRPr lang="es-ES" sz="600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2BE32BE-7759-4A4F-900C-DC0D3CDA1FF6}"/>
                  </a:ext>
                </a:extLst>
              </p:cNvPr>
              <p:cNvSpPr txBox="1"/>
              <p:nvPr/>
            </p:nvSpPr>
            <p:spPr>
              <a:xfrm>
                <a:off x="7356094" y="867295"/>
                <a:ext cx="4679289" cy="603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𝐺𝑁</m:t>
                      </m:r>
                      <m:sSub>
                        <m:sSubPr>
                          <m:ctrlP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es-E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|,</m:t>
                      </m:r>
                      <m:sSub>
                        <m:sSubPr>
                          <m:ctrlP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s-E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2BE32BE-7759-4A4F-900C-DC0D3CDA1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094" y="867295"/>
                <a:ext cx="4679289" cy="6033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uadroTexto 29">
            <a:extLst>
              <a:ext uri="{FF2B5EF4-FFF2-40B4-BE49-F238E27FC236}">
                <a16:creationId xmlns:a16="http://schemas.microsoft.com/office/drawing/2014/main" id="{E6E83CF9-B34E-41BB-BB34-5D1DE4E63C75}"/>
              </a:ext>
            </a:extLst>
          </p:cNvPr>
          <p:cNvSpPr txBox="1"/>
          <p:nvPr/>
        </p:nvSpPr>
        <p:spPr>
          <a:xfrm>
            <a:off x="5789496" y="3696765"/>
            <a:ext cx="613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0" i="0" dirty="0">
                <a:solidFill>
                  <a:srgbClr val="00FF00"/>
                </a:solidFill>
                <a:effectLst/>
                <a:latin typeface="Google Sans"/>
              </a:rPr>
              <a:t>✓</a:t>
            </a:r>
            <a:endParaRPr lang="es-ES" sz="600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BA46E45C-BE66-4A70-951E-708FBA6786F2}"/>
                  </a:ext>
                </a:extLst>
              </p:cNvPr>
              <p:cNvSpPr txBox="1"/>
              <p:nvPr/>
            </p:nvSpPr>
            <p:spPr>
              <a:xfrm>
                <a:off x="4149973" y="4817556"/>
                <a:ext cx="1331550" cy="6830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BA46E45C-BE66-4A70-951E-708FBA678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73" y="4817556"/>
                <a:ext cx="1331550" cy="683072"/>
              </a:xfrm>
              <a:prstGeom prst="rect">
                <a:avLst/>
              </a:prstGeom>
              <a:blipFill>
                <a:blip r:embed="rId9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F979B9F-CBCB-4C07-891F-5A7FA0AEB860}"/>
                  </a:ext>
                </a:extLst>
              </p:cNvPr>
              <p:cNvSpPr txBox="1"/>
              <p:nvPr/>
            </p:nvSpPr>
            <p:spPr>
              <a:xfrm>
                <a:off x="10360177" y="4533854"/>
                <a:ext cx="1331550" cy="9924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F979B9F-CBCB-4C07-891F-5A7FA0AEB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177" y="4533854"/>
                <a:ext cx="1331550" cy="9924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9C80F9E-98A9-4B25-A980-0CDFB4D78D61}"/>
                  </a:ext>
                </a:extLst>
              </p:cNvPr>
              <p:cNvSpPr txBox="1"/>
              <p:nvPr/>
            </p:nvSpPr>
            <p:spPr>
              <a:xfrm>
                <a:off x="4070057" y="5558978"/>
                <a:ext cx="17506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9C80F9E-98A9-4B25-A980-0CDFB4D7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57" y="5558978"/>
                <a:ext cx="1750609" cy="369332"/>
              </a:xfrm>
              <a:prstGeom prst="rect">
                <a:avLst/>
              </a:prstGeom>
              <a:blipFill>
                <a:blip r:embed="rId11"/>
                <a:stretch>
                  <a:fillRect l="-6272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2AB4338D-5248-4D34-B9B8-0BE277E8A8CF}"/>
                  </a:ext>
                </a:extLst>
              </p:cNvPr>
              <p:cNvSpPr txBox="1"/>
              <p:nvPr/>
            </p:nvSpPr>
            <p:spPr>
              <a:xfrm>
                <a:off x="10238193" y="5526305"/>
                <a:ext cx="17506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2AB4338D-5248-4D34-B9B8-0BE277E8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193" y="5526305"/>
                <a:ext cx="1750609" cy="369332"/>
              </a:xfrm>
              <a:prstGeom prst="rect">
                <a:avLst/>
              </a:prstGeom>
              <a:blipFill>
                <a:blip r:embed="rId12"/>
                <a:stretch>
                  <a:fillRect l="-5903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n 35">
            <a:extLst>
              <a:ext uri="{FF2B5EF4-FFF2-40B4-BE49-F238E27FC236}">
                <a16:creationId xmlns:a16="http://schemas.microsoft.com/office/drawing/2014/main" id="{62436E39-4001-4934-B5EE-BCECA86D31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91110">
            <a:off x="958862" y="2791066"/>
            <a:ext cx="862590" cy="57333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0042FEF3-0C0E-44E1-8F07-389F00BD7E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62519">
            <a:off x="2040208" y="3071512"/>
            <a:ext cx="862590" cy="57333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A08F90E8-490C-4430-91BA-48811C6507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1697083">
            <a:off x="1267403" y="3890427"/>
            <a:ext cx="862590" cy="57333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CFD162BC-4D34-4B72-9479-5A48459878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331175">
            <a:off x="2769092" y="4055485"/>
            <a:ext cx="862590" cy="57333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AB5A66B-D887-4795-981D-3B43C5D3BC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91110">
            <a:off x="4111983" y="3304979"/>
            <a:ext cx="862590" cy="573338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E7FB926-4A34-4CF8-8F05-F2C2543A94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660281">
            <a:off x="3154184" y="2898995"/>
            <a:ext cx="862590" cy="573338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7F8D3E8-8F57-4468-A760-4838BBFD14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114507">
            <a:off x="3928290" y="2198788"/>
            <a:ext cx="668824" cy="4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Properties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b="1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Proposition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: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This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algorithm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satisfies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b="1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momentum</a:t>
            </a:r>
            <a:r>
              <a:rPr lang="es-ES" b="1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b="1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conservation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  <a:p>
            <a:pPr marL="457200" lvl="1" indent="0">
              <a:buClr>
                <a:srgbClr val="223D71"/>
              </a:buClr>
              <a:buNone/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	</a:t>
            </a:r>
            <a:r>
              <a:rPr lang="es-ES" i="1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Proof</a:t>
            </a:r>
            <a:r>
              <a:rPr lang="es-ES" i="1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(informal)</a:t>
            </a:r>
          </a:p>
          <a:p>
            <a:pPr marL="457200" lvl="1" indent="0">
              <a:buClr>
                <a:srgbClr val="223D71"/>
              </a:buClr>
              <a:buNone/>
            </a:pPr>
            <a:endParaRPr lang="es-ES" i="1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lvl="1" indent="0">
              <a:buClr>
                <a:srgbClr val="223D71"/>
              </a:buClr>
              <a:buNone/>
            </a:pPr>
            <a:endParaRPr lang="es-ES" i="1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lvl="1" indent="0">
              <a:buClr>
                <a:srgbClr val="223D71"/>
              </a:buClr>
              <a:buNone/>
            </a:pPr>
            <a:endParaRPr lang="es-ES" i="1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lvl="1" indent="0">
              <a:buClr>
                <a:srgbClr val="223D71"/>
              </a:buClr>
              <a:buNone/>
            </a:pPr>
            <a:endParaRPr lang="es-ES" i="1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2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Pairwise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interactions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2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Cancellation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over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index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swapping</a:t>
            </a:r>
            <a:endParaRPr lang="es-ES" i="1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lvl="1" indent="0">
              <a:buClr>
                <a:srgbClr val="223D71"/>
              </a:buClr>
              <a:buNone/>
            </a:pPr>
            <a:endParaRPr lang="es-ES" i="1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lvl="1" indent="0">
              <a:buClr>
                <a:srgbClr val="223D71"/>
              </a:buClr>
              <a:buNone/>
            </a:pPr>
            <a:r>
              <a:rPr lang="es-ES" i="1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	</a:t>
            </a: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Conservation laws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F646D6C-C8A4-4B4F-8713-937537A2BA99}"/>
                  </a:ext>
                </a:extLst>
              </p:cNvPr>
              <p:cNvSpPr txBox="1"/>
              <p:nvPr/>
            </p:nvSpPr>
            <p:spPr>
              <a:xfrm>
                <a:off x="5061324" y="2688707"/>
                <a:ext cx="2069347" cy="1045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F646D6C-C8A4-4B4F-8713-937537A2B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24" y="2688707"/>
                <a:ext cx="2069347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4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</p:spPr>
            <p:txBody>
              <a:bodyPr/>
              <a:lstStyle/>
              <a:p>
                <a:pPr>
                  <a:buClr>
                    <a:srgbClr val="223D71"/>
                  </a:buClr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Properties</a:t>
                </a:r>
              </a:p>
              <a:p>
                <a:pPr lvl="1">
                  <a:buClr>
                    <a:srgbClr val="223D71"/>
                  </a:buClr>
                </a:pPr>
                <a:r>
                  <a:rPr lang="es-ES" b="1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Proposition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: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This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algorithm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satisfies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b="1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energy</a:t>
                </a:r>
                <a:r>
                  <a:rPr lang="es-ES" b="1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b="1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conservation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.</a:t>
                </a:r>
              </a:p>
              <a:p>
                <a:pPr marL="457200" lvl="1" indent="0">
                  <a:buClr>
                    <a:srgbClr val="223D71"/>
                  </a:buClr>
                  <a:buNone/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	</a:t>
                </a:r>
                <a:r>
                  <a:rPr lang="es-ES" i="1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Proof</a:t>
                </a:r>
                <a:r>
                  <a:rPr lang="es-ES" i="1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(informal)</a:t>
                </a: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2">
                  <a:buClr>
                    <a:srgbClr val="223D71"/>
                  </a:buClr>
                </a:pP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Skew-symmetry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of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s-ES" b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2">
                  <a:buClr>
                    <a:srgbClr val="223D71"/>
                  </a:buClr>
                </a:pP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Cancellation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over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index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swapping</a:t>
                </a: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0" indent="0">
                  <a:buClr>
                    <a:srgbClr val="223D71"/>
                  </a:buClr>
                  <a:buNone/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  <a:blipFill>
                <a:blip r:embed="rId3"/>
                <a:stretch>
                  <a:fillRect l="-974" t="-20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Conservation laws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F646D6C-C8A4-4B4F-8713-937537A2BA99}"/>
                  </a:ext>
                </a:extLst>
              </p:cNvPr>
              <p:cNvSpPr txBox="1"/>
              <p:nvPr/>
            </p:nvSpPr>
            <p:spPr>
              <a:xfrm>
                <a:off x="1594643" y="2744165"/>
                <a:ext cx="5469348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F646D6C-C8A4-4B4F-8713-937537A2B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643" y="2744165"/>
                <a:ext cx="5469348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675E0CC-76FD-4E09-AF94-A7DA6F2942C6}"/>
                  </a:ext>
                </a:extLst>
              </p:cNvPr>
              <p:cNvSpPr txBox="1"/>
              <p:nvPr/>
            </p:nvSpPr>
            <p:spPr>
              <a:xfrm>
                <a:off x="6722652" y="2744165"/>
                <a:ext cx="5469348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675E0CC-76FD-4E09-AF94-A7DA6F29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52" y="2744165"/>
                <a:ext cx="5469348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C8E1720-29C8-4A7F-A4C7-0F8C54936686}"/>
              </a:ext>
            </a:extLst>
          </p:cNvPr>
          <p:cNvCxnSpPr>
            <a:cxnSpLocks/>
          </p:cNvCxnSpPr>
          <p:nvPr/>
        </p:nvCxnSpPr>
        <p:spPr>
          <a:xfrm>
            <a:off x="5806740" y="3211414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6DF957-F41C-4434-8F3F-978CF36A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20" y="1425958"/>
            <a:ext cx="9164934" cy="458246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9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Intuition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: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Particles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immersed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in fluid</a:t>
            </a: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Motivation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A470D51-4DF2-4423-9A10-BE22F581D7FF}"/>
              </a:ext>
            </a:extLst>
          </p:cNvPr>
          <p:cNvSpPr txBox="1"/>
          <p:nvPr/>
        </p:nvSpPr>
        <p:spPr>
          <a:xfrm>
            <a:off x="9074021" y="3381270"/>
            <a:ext cx="302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Brownian </a:t>
            </a:r>
          </a:p>
          <a:p>
            <a:pPr algn="ctr"/>
            <a:r>
              <a:rPr lang="en-US" sz="2400" b="1" dirty="0"/>
              <a:t>Motion!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6B86082-A009-4993-BDAB-C60D9D4F16B7}"/>
              </a:ext>
            </a:extLst>
          </p:cNvPr>
          <p:cNvSpPr/>
          <p:nvPr/>
        </p:nvSpPr>
        <p:spPr>
          <a:xfrm>
            <a:off x="5807947" y="1828800"/>
            <a:ext cx="3928906" cy="39188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403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</p:spPr>
            <p:txBody>
              <a:bodyPr/>
              <a:lstStyle/>
              <a:p>
                <a:pPr>
                  <a:buClr>
                    <a:srgbClr val="223D71"/>
                  </a:buClr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Properties</a:t>
                </a:r>
              </a:p>
              <a:p>
                <a:pPr lvl="1">
                  <a:buClr>
                    <a:srgbClr val="223D71"/>
                  </a:buClr>
                </a:pPr>
                <a:r>
                  <a:rPr lang="es-ES" b="1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Proposition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: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This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algorithm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satisfies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b="1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entropy</a:t>
                </a:r>
                <a:r>
                  <a:rPr lang="es-ES" b="1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b="1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inequality</a:t>
                </a:r>
                <a:r>
                  <a:rPr lang="es-ES" b="1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if</a:t>
                </a:r>
                <a:r>
                  <a:rPr lang="es-ES" b="1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𝐵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=0</m:t>
                    </m:r>
                  </m:oMath>
                </a14:m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.</a:t>
                </a:r>
              </a:p>
              <a:p>
                <a:pPr marL="457200" lvl="1" indent="0">
                  <a:buClr>
                    <a:srgbClr val="223D71"/>
                  </a:buClr>
                  <a:buNone/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	</a:t>
                </a:r>
                <a:r>
                  <a:rPr lang="es-ES" i="1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Proof</a:t>
                </a:r>
                <a:r>
                  <a:rPr lang="es-ES" i="1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(informal)</a:t>
                </a: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2">
                  <a:buClr>
                    <a:srgbClr val="223D71"/>
                  </a:buClr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Positive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semidefinitness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of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𝑴</m:t>
                    </m:r>
                  </m:oMath>
                </a14:m>
                <a:endParaRPr lang="es-ES" b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2">
                  <a:buClr>
                    <a:srgbClr val="223D71"/>
                  </a:buClr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Trivial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cancellations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(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degeneracies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)</a:t>
                </a:r>
              </a:p>
              <a:p>
                <a:pPr marL="0" indent="0">
                  <a:buClr>
                    <a:srgbClr val="223D71"/>
                  </a:buClr>
                  <a:buNone/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  <a:blipFill>
                <a:blip r:embed="rId3"/>
                <a:stretch>
                  <a:fillRect l="-974" t="-20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Conservation laws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742CB77-8D3B-49DD-85F0-52BC240A804E}"/>
                  </a:ext>
                </a:extLst>
              </p:cNvPr>
              <p:cNvSpPr txBox="1"/>
              <p:nvPr/>
            </p:nvSpPr>
            <p:spPr>
              <a:xfrm>
                <a:off x="3636803" y="2723845"/>
                <a:ext cx="5469348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742CB77-8D3B-49DD-85F0-52BC240A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803" y="2723845"/>
                <a:ext cx="5469348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22F9598-9073-4793-9495-7398D5DFE63C}"/>
                  </a:ext>
                </a:extLst>
              </p:cNvPr>
              <p:cNvSpPr txBox="1"/>
              <p:nvPr/>
            </p:nvSpPr>
            <p:spPr>
              <a:xfrm>
                <a:off x="6509292" y="2723845"/>
                <a:ext cx="5469348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22F9598-9073-4793-9495-7398D5DF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292" y="2723845"/>
                <a:ext cx="5469348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F2B783E-E1C3-4B22-8FFA-02DD116F8E00}"/>
              </a:ext>
            </a:extLst>
          </p:cNvPr>
          <p:cNvCxnSpPr>
            <a:cxnSpLocks/>
          </p:cNvCxnSpPr>
          <p:nvPr/>
        </p:nvCxnSpPr>
        <p:spPr>
          <a:xfrm>
            <a:off x="5593380" y="3191094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61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Euler-Maruyama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discretization</a:t>
            </a: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Training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93CBF77-5312-4605-8E8D-BD6A099FF293}"/>
                  </a:ext>
                </a:extLst>
              </p:cNvPr>
              <p:cNvSpPr txBox="1"/>
              <p:nvPr/>
            </p:nvSpPr>
            <p:spPr>
              <a:xfrm>
                <a:off x="3132793" y="220184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93CBF77-5312-4605-8E8D-BD6A099FF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793" y="2201846"/>
                <a:ext cx="602019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44F6077-01F1-4CA7-A461-DB2ECAE7495B}"/>
                  </a:ext>
                </a:extLst>
              </p:cNvPr>
              <p:cNvSpPr txBox="1"/>
              <p:nvPr/>
            </p:nvSpPr>
            <p:spPr>
              <a:xfrm>
                <a:off x="3085899" y="3454124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m:rPr>
                          <m:sty m:val="p"/>
                        </m:rPr>
                        <a:rPr lang="es-E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44F6077-01F1-4CA7-A461-DB2ECAE74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3454124"/>
                <a:ext cx="602019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9430D7-5ABB-4CAF-83DA-919DD10C1FA6}"/>
              </a:ext>
            </a:extLst>
          </p:cNvPr>
          <p:cNvCxnSpPr>
            <a:cxnSpLocks/>
          </p:cNvCxnSpPr>
          <p:nvPr/>
        </p:nvCxnSpPr>
        <p:spPr>
          <a:xfrm>
            <a:off x="6132844" y="2782159"/>
            <a:ext cx="10047" cy="483556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10C8BAE-B8F9-4B59-9981-8B79179286A8}"/>
                  </a:ext>
                </a:extLst>
              </p:cNvPr>
              <p:cNvSpPr txBox="1"/>
              <p:nvPr/>
            </p:nvSpPr>
            <p:spPr>
              <a:xfrm>
                <a:off x="2683964" y="4276811"/>
                <a:ext cx="773617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m:rPr>
                          <m:sty m:val="p"/>
                        </m:rPr>
                        <a:rPr lang="es-E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10C8BAE-B8F9-4B59-9981-8B7917928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964" y="4276811"/>
                <a:ext cx="773617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brir llave 12">
            <a:extLst>
              <a:ext uri="{FF2B5EF4-FFF2-40B4-BE49-F238E27FC236}">
                <a16:creationId xmlns:a16="http://schemas.microsoft.com/office/drawing/2014/main" id="{354E7BA5-CC90-4F16-9EAF-21749C3BA00D}"/>
              </a:ext>
            </a:extLst>
          </p:cNvPr>
          <p:cNvSpPr/>
          <p:nvPr/>
        </p:nvSpPr>
        <p:spPr>
          <a:xfrm rot="16200000">
            <a:off x="6107024" y="2422280"/>
            <a:ext cx="279288" cy="4850124"/>
          </a:xfrm>
          <a:prstGeom prst="leftBrace">
            <a:avLst>
              <a:gd name="adj1" fmla="val 78333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D49CC643-E5F2-4713-81CC-6506A2139341}"/>
              </a:ext>
            </a:extLst>
          </p:cNvPr>
          <p:cNvSpPr/>
          <p:nvPr/>
        </p:nvSpPr>
        <p:spPr>
          <a:xfrm rot="16200000">
            <a:off x="9236298" y="4568988"/>
            <a:ext cx="179601" cy="600446"/>
          </a:xfrm>
          <a:prstGeom prst="leftBrace">
            <a:avLst>
              <a:gd name="adj1" fmla="val 78333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CB36DA9-F80F-4F0F-A194-6C0C036D77D2}"/>
                  </a:ext>
                </a:extLst>
              </p:cNvPr>
              <p:cNvSpPr txBox="1"/>
              <p:nvPr/>
            </p:nvSpPr>
            <p:spPr>
              <a:xfrm>
                <a:off x="6142892" y="5094358"/>
                <a:ext cx="33723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CB36DA9-F80F-4F0F-A194-6C0C036D7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892" y="5094358"/>
                <a:ext cx="337236" cy="430887"/>
              </a:xfrm>
              <a:prstGeom prst="rect">
                <a:avLst/>
              </a:prstGeom>
              <a:blipFill>
                <a:blip r:embed="rId6"/>
                <a:stretch>
                  <a:fillRect r="-981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FFB4D7C-B324-4F78-BCAA-64A11B22C7EC}"/>
                  </a:ext>
                </a:extLst>
              </p:cNvPr>
              <p:cNvSpPr txBox="1"/>
              <p:nvPr/>
            </p:nvSpPr>
            <p:spPr>
              <a:xfrm>
                <a:off x="7762962" y="5147771"/>
                <a:ext cx="421467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s-E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FFB4D7C-B324-4F78-BCAA-64A11B22C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962" y="5147771"/>
                <a:ext cx="421467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28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4" grpId="0" animBg="1"/>
      <p:bldP spid="15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Negative Log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Likelihood</a:t>
            </a: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Training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EB83ED1-B658-471E-A4E4-F47EF13A08D6}"/>
                  </a:ext>
                </a:extLst>
              </p:cNvPr>
              <p:cNvSpPr txBox="1"/>
              <p:nvPr/>
            </p:nvSpPr>
            <p:spPr>
              <a:xfrm>
                <a:off x="1799709" y="2172053"/>
                <a:ext cx="9494638" cy="1256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s-E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s-E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EB83ED1-B658-471E-A4E4-F47EF13A0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09" y="2172053"/>
                <a:ext cx="9494638" cy="1256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03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E19F31-5EC1-4469-A6C3-290DA2F57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26" y="385220"/>
            <a:ext cx="6840894" cy="5130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</p:spPr>
            <p:txBody>
              <a:bodyPr/>
              <a:lstStyle/>
              <a:p>
                <a:pPr>
                  <a:buClr>
                    <a:srgbClr val="223D71"/>
                  </a:buClr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Ideal gas</a:t>
                </a:r>
              </a:p>
              <a:p>
                <a:pPr lvl="1">
                  <a:buClr>
                    <a:srgbClr val="223D71"/>
                  </a:buClr>
                </a:pP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Equation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of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State</a:t>
                </a:r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500</m:t>
                    </m:r>
                  </m:oMath>
                </a14:m>
                <a:r>
                  <a:rPr lang="en-U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particles</a:t>
                </a:r>
              </a:p>
              <a:p>
                <a:pPr lvl="1">
                  <a:buClr>
                    <a:srgbClr val="223D71"/>
                  </a:buClr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Taylor-Green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forcing</a:t>
                </a: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  <a:blipFill>
                <a:blip r:embed="rId4"/>
                <a:stretch>
                  <a:fillRect l="-974" t="-20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0EC2FEF-B5B6-49C4-8510-2B0C210092CF}"/>
                  </a:ext>
                </a:extLst>
              </p:cNvPr>
              <p:cNvSpPr txBox="1"/>
              <p:nvPr/>
            </p:nvSpPr>
            <p:spPr>
              <a:xfrm>
                <a:off x="1980577" y="2191006"/>
                <a:ext cx="4108722" cy="1206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0EC2FEF-B5B6-49C4-8510-2B0C2100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577" y="2191006"/>
                <a:ext cx="4108722" cy="1206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>
            <a:extLst>
              <a:ext uri="{FF2B5EF4-FFF2-40B4-BE49-F238E27FC236}">
                <a16:creationId xmlns:a16="http://schemas.microsoft.com/office/drawing/2014/main" id="{E8DD79FF-47D5-43EB-AA0D-03593BF01C9C}"/>
              </a:ext>
            </a:extLst>
          </p:cNvPr>
          <p:cNvSpPr/>
          <p:nvPr/>
        </p:nvSpPr>
        <p:spPr>
          <a:xfrm>
            <a:off x="2329341" y="4598844"/>
            <a:ext cx="591337" cy="591337"/>
          </a:xfrm>
          <a:prstGeom prst="rect">
            <a:avLst/>
          </a:prstGeom>
          <a:noFill/>
          <a:ln w="3810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írculo parcial 20">
            <a:extLst>
              <a:ext uri="{FF2B5EF4-FFF2-40B4-BE49-F238E27FC236}">
                <a16:creationId xmlns:a16="http://schemas.microsoft.com/office/drawing/2014/main" id="{E8A5F677-BD35-409C-935E-07151157A784}"/>
              </a:ext>
            </a:extLst>
          </p:cNvPr>
          <p:cNvSpPr/>
          <p:nvPr/>
        </p:nvSpPr>
        <p:spPr>
          <a:xfrm>
            <a:off x="2450122" y="4711786"/>
            <a:ext cx="349774" cy="365451"/>
          </a:xfrm>
          <a:custGeom>
            <a:avLst/>
            <a:gdLst>
              <a:gd name="connsiteX0" fmla="*/ 566020 w 591337"/>
              <a:gd name="connsiteY0" fmla="*/ 415376 h 591337"/>
              <a:gd name="connsiteX1" fmla="*/ 240194 w 591337"/>
              <a:gd name="connsiteY1" fmla="*/ 586086 h 591337"/>
              <a:gd name="connsiteX2" fmla="*/ 228 w 591337"/>
              <a:gd name="connsiteY2" fmla="*/ 307301 h 591337"/>
              <a:gd name="connsiteX3" fmla="*/ 217530 w 591337"/>
              <a:gd name="connsiteY3" fmla="*/ 10511 h 591337"/>
              <a:gd name="connsiteX4" fmla="*/ 555770 w 591337"/>
              <a:gd name="connsiteY4" fmla="*/ 155072 h 591337"/>
              <a:gd name="connsiteX5" fmla="*/ 295669 w 591337"/>
              <a:gd name="connsiteY5" fmla="*/ 295669 h 591337"/>
              <a:gd name="connsiteX6" fmla="*/ 566020 w 591337"/>
              <a:gd name="connsiteY6" fmla="*/ 415376 h 591337"/>
              <a:gd name="connsiteX0" fmla="*/ 566023 w 566023"/>
              <a:gd name="connsiteY0" fmla="*/ 415408 h 591393"/>
              <a:gd name="connsiteX1" fmla="*/ 240197 w 566023"/>
              <a:gd name="connsiteY1" fmla="*/ 586118 h 591393"/>
              <a:gd name="connsiteX2" fmla="*/ 231 w 566023"/>
              <a:gd name="connsiteY2" fmla="*/ 307333 h 591393"/>
              <a:gd name="connsiteX3" fmla="*/ 217533 w 566023"/>
              <a:gd name="connsiteY3" fmla="*/ 10543 h 591393"/>
              <a:gd name="connsiteX4" fmla="*/ 555773 w 566023"/>
              <a:gd name="connsiteY4" fmla="*/ 155104 h 591393"/>
              <a:gd name="connsiteX5" fmla="*/ 566023 w 566023"/>
              <a:gd name="connsiteY5" fmla="*/ 415408 h 591393"/>
              <a:gd name="connsiteX0" fmla="*/ 566023 w 657463"/>
              <a:gd name="connsiteY0" fmla="*/ 415408 h 591393"/>
              <a:gd name="connsiteX1" fmla="*/ 240197 w 657463"/>
              <a:gd name="connsiteY1" fmla="*/ 586118 h 591393"/>
              <a:gd name="connsiteX2" fmla="*/ 231 w 657463"/>
              <a:gd name="connsiteY2" fmla="*/ 307333 h 591393"/>
              <a:gd name="connsiteX3" fmla="*/ 217533 w 657463"/>
              <a:gd name="connsiteY3" fmla="*/ 10543 h 591393"/>
              <a:gd name="connsiteX4" fmla="*/ 555773 w 657463"/>
              <a:gd name="connsiteY4" fmla="*/ 155104 h 591393"/>
              <a:gd name="connsiteX5" fmla="*/ 657463 w 657463"/>
              <a:gd name="connsiteY5" fmla="*/ 506848 h 591393"/>
              <a:gd name="connsiteX0" fmla="*/ 566023 w 566023"/>
              <a:gd name="connsiteY0" fmla="*/ 415408 h 591393"/>
              <a:gd name="connsiteX1" fmla="*/ 240197 w 566023"/>
              <a:gd name="connsiteY1" fmla="*/ 586118 h 591393"/>
              <a:gd name="connsiteX2" fmla="*/ 231 w 566023"/>
              <a:gd name="connsiteY2" fmla="*/ 307333 h 591393"/>
              <a:gd name="connsiteX3" fmla="*/ 217533 w 566023"/>
              <a:gd name="connsiteY3" fmla="*/ 10543 h 591393"/>
              <a:gd name="connsiteX4" fmla="*/ 555773 w 566023"/>
              <a:gd name="connsiteY4" fmla="*/ 155104 h 59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23" h="591393">
                <a:moveTo>
                  <a:pt x="566023" y="415408"/>
                </a:moveTo>
                <a:cubicBezTo>
                  <a:pt x="510338" y="541168"/>
                  <a:pt x="375291" y="611923"/>
                  <a:pt x="240197" y="586118"/>
                </a:cubicBezTo>
                <a:cubicBezTo>
                  <a:pt x="105103" y="560313"/>
                  <a:pt x="5643" y="444763"/>
                  <a:pt x="231" y="307333"/>
                </a:cubicBezTo>
                <a:cubicBezTo>
                  <a:pt x="-5181" y="169903"/>
                  <a:pt x="84886" y="46890"/>
                  <a:pt x="217533" y="10543"/>
                </a:cubicBezTo>
                <a:cubicBezTo>
                  <a:pt x="350180" y="-25805"/>
                  <a:pt x="490372" y="34113"/>
                  <a:pt x="555773" y="155104"/>
                </a:cubicBezTo>
              </a:path>
            </a:pathLst>
          </a:custGeom>
          <a:noFill/>
          <a:ln w="38100">
            <a:solidFill>
              <a:srgbClr val="223D7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Ideal gas</a:t>
            </a:r>
          </a:p>
          <a:p>
            <a:pPr lvl="1"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Time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evolution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BD4459-7608-4799-B253-D45481E91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720" y="2242968"/>
            <a:ext cx="10332558" cy="3414116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81A3608-F3A4-441D-B849-9DDB7B441DAF}"/>
              </a:ext>
            </a:extLst>
          </p:cNvPr>
          <p:cNvCxnSpPr>
            <a:cxnSpLocks/>
          </p:cNvCxnSpPr>
          <p:nvPr/>
        </p:nvCxnSpPr>
        <p:spPr>
          <a:xfrm>
            <a:off x="2207911" y="2474275"/>
            <a:ext cx="0" cy="2884443"/>
          </a:xfrm>
          <a:prstGeom prst="straightConnector1">
            <a:avLst/>
          </a:prstGeom>
          <a:ln w="38100">
            <a:solidFill>
              <a:srgbClr val="223D7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E7A531D-A6EE-4FE7-BB03-8C78C2FEFB51}"/>
              </a:ext>
            </a:extLst>
          </p:cNvPr>
          <p:cNvCxnSpPr>
            <a:cxnSpLocks/>
          </p:cNvCxnSpPr>
          <p:nvPr/>
        </p:nvCxnSpPr>
        <p:spPr>
          <a:xfrm>
            <a:off x="5679545" y="2474798"/>
            <a:ext cx="0" cy="2884443"/>
          </a:xfrm>
          <a:prstGeom prst="straightConnector1">
            <a:avLst/>
          </a:prstGeom>
          <a:ln w="38100">
            <a:solidFill>
              <a:srgbClr val="223D7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2129782-84E8-4CA9-99C0-161A66C7FF4B}"/>
              </a:ext>
            </a:extLst>
          </p:cNvPr>
          <p:cNvCxnSpPr>
            <a:cxnSpLocks/>
          </p:cNvCxnSpPr>
          <p:nvPr/>
        </p:nvCxnSpPr>
        <p:spPr>
          <a:xfrm>
            <a:off x="9146393" y="2474798"/>
            <a:ext cx="0" cy="2884443"/>
          </a:xfrm>
          <a:prstGeom prst="straightConnector1">
            <a:avLst/>
          </a:prstGeom>
          <a:ln w="38100">
            <a:solidFill>
              <a:srgbClr val="223D7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86F688A-F5BF-4F00-8016-8B1D4A71FF76}"/>
                  </a:ext>
                </a:extLst>
              </p:cNvPr>
              <p:cNvSpPr txBox="1"/>
              <p:nvPr/>
            </p:nvSpPr>
            <p:spPr>
              <a:xfrm>
                <a:off x="6562626" y="756162"/>
                <a:ext cx="40283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=500→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=10,000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86F688A-F5BF-4F00-8016-8B1D4A71F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626" y="756162"/>
                <a:ext cx="40283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FBFED8A9-7C80-48D9-A0CB-8A7CED484B89}"/>
              </a:ext>
            </a:extLst>
          </p:cNvPr>
          <p:cNvSpPr txBox="1"/>
          <p:nvPr/>
        </p:nvSpPr>
        <p:spPr>
          <a:xfrm>
            <a:off x="6535445" y="1290410"/>
            <a:ext cx="344965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>
                <a:ea typeface="Cambria Math" panose="02040503050406030204" pitchFamily="18" charset="0"/>
              </a:rPr>
              <a:t>x20 </a:t>
            </a:r>
            <a:r>
              <a:rPr lang="es-ES" sz="2400" b="1" dirty="0" err="1">
                <a:ea typeface="Cambria Math" panose="02040503050406030204" pitchFamily="18" charset="0"/>
              </a:rPr>
              <a:t>extrapolation</a:t>
            </a:r>
            <a:r>
              <a:rPr lang="es-ES" sz="2400" b="1" dirty="0">
                <a:ea typeface="Cambria Math" panose="02040503050406030204" pitchFamily="18" charset="0"/>
              </a:rPr>
              <a:t> </a:t>
            </a:r>
            <a:r>
              <a:rPr lang="es-ES" sz="2400" b="1" dirty="0" err="1">
                <a:ea typeface="Cambria Math" panose="02040503050406030204" pitchFamily="18" charset="0"/>
              </a:rPr>
              <a:t>rollout</a:t>
            </a:r>
            <a:endParaRPr lang="es-E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2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Ideal gas</a:t>
            </a: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Statistics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21E7A4-DC84-4A07-A5A8-CC40CDC2E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30" y="2281255"/>
            <a:ext cx="9837336" cy="32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12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Ideal gas</a:t>
            </a: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Boundary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coditions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extrapolation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9BD85A5-94D7-481F-92C1-5ABB5F6B07D5}"/>
              </a:ext>
            </a:extLst>
          </p:cNvPr>
          <p:cNvSpPr/>
          <p:nvPr/>
        </p:nvSpPr>
        <p:spPr>
          <a:xfrm>
            <a:off x="8562823" y="2292524"/>
            <a:ext cx="591337" cy="591337"/>
          </a:xfrm>
          <a:prstGeom prst="rect">
            <a:avLst/>
          </a:prstGeom>
          <a:noFill/>
          <a:ln w="3810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73ED2B6-40D3-4C8B-8FF8-3C27C7D3C3DC}"/>
              </a:ext>
            </a:extLst>
          </p:cNvPr>
          <p:cNvCxnSpPr/>
          <p:nvPr/>
        </p:nvCxnSpPr>
        <p:spPr>
          <a:xfrm>
            <a:off x="8562823" y="2130018"/>
            <a:ext cx="591337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D8E9643-AEC1-4F14-97D0-E88434A9BC07}"/>
              </a:ext>
            </a:extLst>
          </p:cNvPr>
          <p:cNvCxnSpPr/>
          <p:nvPr/>
        </p:nvCxnSpPr>
        <p:spPr>
          <a:xfrm>
            <a:off x="8569253" y="3048530"/>
            <a:ext cx="591337" cy="0"/>
          </a:xfrm>
          <a:prstGeom prst="straightConnector1">
            <a:avLst/>
          </a:prstGeom>
          <a:ln w="38100">
            <a:solidFill>
              <a:srgbClr val="223D7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7320BF5-B063-460A-A620-282A6F9D4743}"/>
              </a:ext>
            </a:extLst>
          </p:cNvPr>
          <p:cNvSpPr/>
          <p:nvPr/>
        </p:nvSpPr>
        <p:spPr>
          <a:xfrm>
            <a:off x="2908461" y="2373804"/>
            <a:ext cx="591337" cy="591337"/>
          </a:xfrm>
          <a:prstGeom prst="rect">
            <a:avLst/>
          </a:prstGeom>
          <a:noFill/>
          <a:ln w="3810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4E2469-DB40-4F8A-A074-B5D9FDE1D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032" y="3305517"/>
            <a:ext cx="4721794" cy="23163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AC1D1A-73A9-4F3E-B559-3AB3D6208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74" y="3305517"/>
            <a:ext cx="4641542" cy="22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0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DD297ABC-3C8B-426E-9D1C-2851FFE6D6A7}"/>
              </a:ext>
            </a:extLst>
          </p:cNvPr>
          <p:cNvSpPr/>
          <p:nvPr/>
        </p:nvSpPr>
        <p:spPr>
          <a:xfrm>
            <a:off x="3215309" y="3368040"/>
            <a:ext cx="340945" cy="751840"/>
          </a:xfrm>
          <a:custGeom>
            <a:avLst/>
            <a:gdLst>
              <a:gd name="connsiteX0" fmla="*/ 0 w 340945"/>
              <a:gd name="connsiteY0" fmla="*/ 0 h 751840"/>
              <a:gd name="connsiteX1" fmla="*/ 340360 w 340945"/>
              <a:gd name="connsiteY1" fmla="*/ 187960 h 751840"/>
              <a:gd name="connsiteX2" fmla="*/ 86360 w 340945"/>
              <a:gd name="connsiteY2" fmla="*/ 396240 h 751840"/>
              <a:gd name="connsiteX3" fmla="*/ 264160 w 340945"/>
              <a:gd name="connsiteY3" fmla="*/ 75184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45" h="751840">
                <a:moveTo>
                  <a:pt x="0" y="0"/>
                </a:moveTo>
                <a:cubicBezTo>
                  <a:pt x="162983" y="60960"/>
                  <a:pt x="325967" y="121920"/>
                  <a:pt x="340360" y="187960"/>
                </a:cubicBezTo>
                <a:cubicBezTo>
                  <a:pt x="354753" y="254000"/>
                  <a:pt x="99060" y="302260"/>
                  <a:pt x="86360" y="396240"/>
                </a:cubicBezTo>
                <a:cubicBezTo>
                  <a:pt x="73660" y="490220"/>
                  <a:pt x="224367" y="681567"/>
                  <a:pt x="264160" y="75184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25C0087-5819-4400-8D31-946DF1C4D86E}"/>
              </a:ext>
            </a:extLst>
          </p:cNvPr>
          <p:cNvSpPr/>
          <p:nvPr/>
        </p:nvSpPr>
        <p:spPr>
          <a:xfrm>
            <a:off x="3499789" y="3388108"/>
            <a:ext cx="604520" cy="757172"/>
          </a:xfrm>
          <a:custGeom>
            <a:avLst/>
            <a:gdLst>
              <a:gd name="connsiteX0" fmla="*/ 0 w 604520"/>
              <a:gd name="connsiteY0" fmla="*/ 757172 h 757172"/>
              <a:gd name="connsiteX1" fmla="*/ 177800 w 604520"/>
              <a:gd name="connsiteY1" fmla="*/ 437132 h 757172"/>
              <a:gd name="connsiteX2" fmla="*/ 553720 w 604520"/>
              <a:gd name="connsiteY2" fmla="*/ 523492 h 757172"/>
              <a:gd name="connsiteX3" fmla="*/ 335280 w 604520"/>
              <a:gd name="connsiteY3" fmla="*/ 132332 h 757172"/>
              <a:gd name="connsiteX4" fmla="*/ 604520 w 604520"/>
              <a:gd name="connsiteY4" fmla="*/ 252 h 75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520" h="757172">
                <a:moveTo>
                  <a:pt x="0" y="757172"/>
                </a:moveTo>
                <a:cubicBezTo>
                  <a:pt x="42756" y="616625"/>
                  <a:pt x="85513" y="476079"/>
                  <a:pt x="177800" y="437132"/>
                </a:cubicBezTo>
                <a:cubicBezTo>
                  <a:pt x="270087" y="398185"/>
                  <a:pt x="527473" y="574292"/>
                  <a:pt x="553720" y="523492"/>
                </a:cubicBezTo>
                <a:cubicBezTo>
                  <a:pt x="579967" y="472692"/>
                  <a:pt x="326813" y="219539"/>
                  <a:pt x="335280" y="132332"/>
                </a:cubicBezTo>
                <a:cubicBezTo>
                  <a:pt x="343747" y="45125"/>
                  <a:pt x="557953" y="-3981"/>
                  <a:pt x="604520" y="252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6EAF115E-6615-4F01-8E19-223F6CC24A9C}"/>
              </a:ext>
            </a:extLst>
          </p:cNvPr>
          <p:cNvSpPr/>
          <p:nvPr/>
        </p:nvSpPr>
        <p:spPr>
          <a:xfrm>
            <a:off x="3479469" y="4130040"/>
            <a:ext cx="914400" cy="259282"/>
          </a:xfrm>
          <a:custGeom>
            <a:avLst/>
            <a:gdLst>
              <a:gd name="connsiteX0" fmla="*/ 0 w 914400"/>
              <a:gd name="connsiteY0" fmla="*/ 0 h 259282"/>
              <a:gd name="connsiteX1" fmla="*/ 330200 w 914400"/>
              <a:gd name="connsiteY1" fmla="*/ 259080 h 259282"/>
              <a:gd name="connsiteX2" fmla="*/ 650240 w 914400"/>
              <a:gd name="connsiteY2" fmla="*/ 45720 h 259282"/>
              <a:gd name="connsiteX3" fmla="*/ 914400 w 914400"/>
              <a:gd name="connsiteY3" fmla="*/ 193040 h 25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59282">
                <a:moveTo>
                  <a:pt x="0" y="0"/>
                </a:moveTo>
                <a:cubicBezTo>
                  <a:pt x="110913" y="125730"/>
                  <a:pt x="221827" y="251460"/>
                  <a:pt x="330200" y="259080"/>
                </a:cubicBezTo>
                <a:cubicBezTo>
                  <a:pt x="438573" y="266700"/>
                  <a:pt x="552873" y="56727"/>
                  <a:pt x="650240" y="45720"/>
                </a:cubicBezTo>
                <a:cubicBezTo>
                  <a:pt x="747607" y="34713"/>
                  <a:pt x="831003" y="113876"/>
                  <a:pt x="914400" y="19304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D682AEB6-087E-4E49-9008-06D00EA12F9E}"/>
              </a:ext>
            </a:extLst>
          </p:cNvPr>
          <p:cNvSpPr/>
          <p:nvPr/>
        </p:nvSpPr>
        <p:spPr>
          <a:xfrm>
            <a:off x="2620949" y="4064000"/>
            <a:ext cx="873760" cy="229899"/>
          </a:xfrm>
          <a:custGeom>
            <a:avLst/>
            <a:gdLst>
              <a:gd name="connsiteX0" fmla="*/ 873760 w 873760"/>
              <a:gd name="connsiteY0" fmla="*/ 76200 h 229899"/>
              <a:gd name="connsiteX1" fmla="*/ 360680 w 873760"/>
              <a:gd name="connsiteY1" fmla="*/ 228600 h 229899"/>
              <a:gd name="connsiteX2" fmla="*/ 0 w 873760"/>
              <a:gd name="connsiteY2" fmla="*/ 0 h 22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760" h="229899">
                <a:moveTo>
                  <a:pt x="873760" y="76200"/>
                </a:moveTo>
                <a:cubicBezTo>
                  <a:pt x="690033" y="158750"/>
                  <a:pt x="506307" y="241300"/>
                  <a:pt x="360680" y="228600"/>
                </a:cubicBezTo>
                <a:cubicBezTo>
                  <a:pt x="215053" y="215900"/>
                  <a:pt x="107526" y="107950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C2416BC0-5AC0-4505-8985-DAD7F4CA0223}"/>
              </a:ext>
            </a:extLst>
          </p:cNvPr>
          <p:cNvSpPr/>
          <p:nvPr/>
        </p:nvSpPr>
        <p:spPr>
          <a:xfrm>
            <a:off x="3047669" y="4135120"/>
            <a:ext cx="435967" cy="807720"/>
          </a:xfrm>
          <a:custGeom>
            <a:avLst/>
            <a:gdLst>
              <a:gd name="connsiteX0" fmla="*/ 426720 w 435967"/>
              <a:gd name="connsiteY0" fmla="*/ 0 h 807720"/>
              <a:gd name="connsiteX1" fmla="*/ 391160 w 435967"/>
              <a:gd name="connsiteY1" fmla="*/ 309880 h 807720"/>
              <a:gd name="connsiteX2" fmla="*/ 76200 w 435967"/>
              <a:gd name="connsiteY2" fmla="*/ 375920 h 807720"/>
              <a:gd name="connsiteX3" fmla="*/ 0 w 435967"/>
              <a:gd name="connsiteY3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67" h="807720">
                <a:moveTo>
                  <a:pt x="426720" y="0"/>
                </a:moveTo>
                <a:cubicBezTo>
                  <a:pt x="438150" y="123613"/>
                  <a:pt x="449580" y="247227"/>
                  <a:pt x="391160" y="309880"/>
                </a:cubicBezTo>
                <a:cubicBezTo>
                  <a:pt x="332740" y="372533"/>
                  <a:pt x="141393" y="292947"/>
                  <a:pt x="76200" y="375920"/>
                </a:cubicBezTo>
                <a:cubicBezTo>
                  <a:pt x="11007" y="458893"/>
                  <a:pt x="5503" y="633306"/>
                  <a:pt x="0" y="80772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9A5FFB9-2CD8-4F84-89BA-BED2B6EA096F}"/>
              </a:ext>
            </a:extLst>
          </p:cNvPr>
          <p:cNvSpPr/>
          <p:nvPr/>
        </p:nvSpPr>
        <p:spPr>
          <a:xfrm>
            <a:off x="3494709" y="4140200"/>
            <a:ext cx="497840" cy="822960"/>
          </a:xfrm>
          <a:custGeom>
            <a:avLst/>
            <a:gdLst>
              <a:gd name="connsiteX0" fmla="*/ 0 w 497840"/>
              <a:gd name="connsiteY0" fmla="*/ 0 h 822960"/>
              <a:gd name="connsiteX1" fmla="*/ 116840 w 497840"/>
              <a:gd name="connsiteY1" fmla="*/ 497840 h 822960"/>
              <a:gd name="connsiteX2" fmla="*/ 370840 w 497840"/>
              <a:gd name="connsiteY2" fmla="*/ 523240 h 822960"/>
              <a:gd name="connsiteX3" fmla="*/ 497840 w 497840"/>
              <a:gd name="connsiteY3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" h="822960">
                <a:moveTo>
                  <a:pt x="0" y="0"/>
                </a:moveTo>
                <a:cubicBezTo>
                  <a:pt x="27516" y="205316"/>
                  <a:pt x="55033" y="410633"/>
                  <a:pt x="116840" y="497840"/>
                </a:cubicBezTo>
                <a:cubicBezTo>
                  <a:pt x="178647" y="585047"/>
                  <a:pt x="307340" y="469053"/>
                  <a:pt x="370840" y="523240"/>
                </a:cubicBezTo>
                <a:cubicBezTo>
                  <a:pt x="434340" y="577427"/>
                  <a:pt x="466090" y="700193"/>
                  <a:pt x="497840" y="82296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</p:spPr>
            <p:txBody>
              <a:bodyPr/>
              <a:lstStyle/>
              <a:p>
                <a:pPr>
                  <a:buClr>
                    <a:srgbClr val="223D71"/>
                  </a:buClr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Star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polymer</a:t>
                </a:r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r>
                  <a:rPr lang="en-U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11 monomers</a:t>
                </a:r>
              </a:p>
              <a:p>
                <a:pPr lvl="1">
                  <a:buClr>
                    <a:srgbClr val="223D71"/>
                  </a:buClr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1,000</m:t>
                    </m:r>
                  </m:oMath>
                </a14:m>
                <a:r>
                  <a:rPr lang="en-U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polymers</a:t>
                </a:r>
              </a:p>
              <a:p>
                <a:pPr lvl="1"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  <a:blipFill>
                <a:blip r:embed="rId3"/>
                <a:stretch>
                  <a:fillRect l="-974" t="-20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5AC370-9CE5-477B-BC4E-CEEA77923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86" y="393155"/>
            <a:ext cx="7383817" cy="553786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4B5FCA3D-1986-4CB5-949C-2477F94462DC}"/>
              </a:ext>
            </a:extLst>
          </p:cNvPr>
          <p:cNvSpPr/>
          <p:nvPr/>
        </p:nvSpPr>
        <p:spPr>
          <a:xfrm>
            <a:off x="3398357" y="4043944"/>
            <a:ext cx="180870" cy="1808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3917FCE-6835-43CA-9432-FFDC1EB08BA2}"/>
              </a:ext>
            </a:extLst>
          </p:cNvPr>
          <p:cNvSpPr/>
          <p:nvPr/>
        </p:nvSpPr>
        <p:spPr>
          <a:xfrm>
            <a:off x="3134467" y="3279507"/>
            <a:ext cx="180870" cy="180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2EAAEA9-5175-4F3A-8DC9-6D3C22A59C41}"/>
              </a:ext>
            </a:extLst>
          </p:cNvPr>
          <p:cNvSpPr/>
          <p:nvPr/>
        </p:nvSpPr>
        <p:spPr>
          <a:xfrm>
            <a:off x="2516922" y="3954272"/>
            <a:ext cx="180870" cy="180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B44395E-CBAA-4547-9A83-DA22BD6B857D}"/>
              </a:ext>
            </a:extLst>
          </p:cNvPr>
          <p:cNvSpPr/>
          <p:nvPr/>
        </p:nvSpPr>
        <p:spPr>
          <a:xfrm>
            <a:off x="2953253" y="4855187"/>
            <a:ext cx="180870" cy="180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BD1D168-8436-4952-B3B3-9B071481FE4B}"/>
              </a:ext>
            </a:extLst>
          </p:cNvPr>
          <p:cNvSpPr/>
          <p:nvPr/>
        </p:nvSpPr>
        <p:spPr>
          <a:xfrm>
            <a:off x="4021336" y="3279507"/>
            <a:ext cx="180870" cy="180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6583B2F-7FFA-4DB0-A18D-F85E492618DB}"/>
              </a:ext>
            </a:extLst>
          </p:cNvPr>
          <p:cNvSpPr/>
          <p:nvPr/>
        </p:nvSpPr>
        <p:spPr>
          <a:xfrm>
            <a:off x="3889471" y="4879402"/>
            <a:ext cx="180870" cy="180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1DCE2C1-A145-4E3D-8B2C-AC175640E02B}"/>
              </a:ext>
            </a:extLst>
          </p:cNvPr>
          <p:cNvSpPr/>
          <p:nvPr/>
        </p:nvSpPr>
        <p:spPr>
          <a:xfrm>
            <a:off x="4302416" y="4244148"/>
            <a:ext cx="180870" cy="180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924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Star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polymer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Statistics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143B15-933B-4B3F-83F7-0418351F4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738"/>
          <a:stretch/>
        </p:blipFill>
        <p:spPr>
          <a:xfrm>
            <a:off x="1121917" y="2341545"/>
            <a:ext cx="10433687" cy="33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46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Scalability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LAMMPS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implementation</a:t>
            </a: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417C78-E7BF-4285-AFA5-A5124F71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53" y="2281381"/>
            <a:ext cx="4153575" cy="3276139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C7D2E4E8-3A34-4B32-A3A2-195B5DC3D0D6}"/>
              </a:ext>
            </a:extLst>
          </p:cNvPr>
          <p:cNvSpPr txBox="1"/>
          <p:nvPr/>
        </p:nvSpPr>
        <p:spPr>
          <a:xfrm>
            <a:off x="7617313" y="3563428"/>
            <a:ext cx="2776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Weak scaling</a:t>
            </a:r>
          </a:p>
        </p:txBody>
      </p:sp>
    </p:spTree>
    <p:extLst>
      <p:ext uri="{BB962C8B-B14F-4D97-AF65-F5344CB8AC3E}">
        <p14:creationId xmlns:p14="http://schemas.microsoft.com/office/powerpoint/2010/main" val="27524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9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Intuition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: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Particles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immersed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in fluid</a:t>
            </a: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Motivation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A470D51-4DF2-4423-9A10-BE22F581D7FF}"/>
              </a:ext>
            </a:extLst>
          </p:cNvPr>
          <p:cNvSpPr txBox="1"/>
          <p:nvPr/>
        </p:nvSpPr>
        <p:spPr>
          <a:xfrm>
            <a:off x="9074021" y="3381270"/>
            <a:ext cx="302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Brownian </a:t>
            </a:r>
          </a:p>
          <a:p>
            <a:pPr algn="ctr"/>
            <a:r>
              <a:rPr lang="en-US" sz="2400" b="1" dirty="0"/>
              <a:t>Motion!</a:t>
            </a:r>
          </a:p>
        </p:txBody>
      </p:sp>
      <p:pic>
        <p:nvPicPr>
          <p:cNvPr id="5" name="Brownian motion 2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FBDA1DC7-C4A6-4DEB-B6C6-330CA9B26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8563" y="1997552"/>
            <a:ext cx="4701520" cy="35261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23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Other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methods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Message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-passing GNN</a:t>
            </a:r>
          </a:p>
          <a:p>
            <a:pPr lvl="1"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SDE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E7E1B11-116A-4F16-9129-59740864CC5D}"/>
              </a:ext>
            </a:extLst>
          </p:cNvPr>
          <p:cNvSpPr txBox="1"/>
          <p:nvPr/>
        </p:nvSpPr>
        <p:spPr>
          <a:xfrm>
            <a:off x="4418939" y="1642980"/>
            <a:ext cx="32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[Sanchez-Gonzalez, ICML’20]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42A36-8138-4B48-B733-58BB253D3C16}"/>
              </a:ext>
            </a:extLst>
          </p:cNvPr>
          <p:cNvSpPr txBox="1"/>
          <p:nvPr/>
        </p:nvSpPr>
        <p:spPr>
          <a:xfrm>
            <a:off x="3094230" y="2051705"/>
            <a:ext cx="32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Dridi</a:t>
            </a:r>
            <a:r>
              <a:rPr lang="en-US" i="1" dirty="0"/>
              <a:t>, EUSIPCO’21]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8CB7332-7CAD-4A1D-AE44-87DA6F414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6675" y="2961270"/>
            <a:ext cx="7358650" cy="24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Machine-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learnable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coarse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graining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Structure-preserving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Light-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architecture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Extrapolation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capabilities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Long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rollouts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BCs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r>
              <a:rPr lang="en-U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Scalable HPCs: 1,000,000 particles</a:t>
            </a: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247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>
            <a:normAutofit/>
          </a:bodyPr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Machine-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learnable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coarse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graining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Structure-preserving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Light-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architecture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Extrapolation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capabilities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Long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rollouts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BCs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r>
              <a:rPr lang="en-U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Scalable HPCs: 1,000,000 particles</a:t>
            </a:r>
          </a:p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Future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work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Measured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MD data</a:t>
            </a:r>
          </a:p>
          <a:p>
            <a:pPr lvl="1"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Conditioning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8AC40A-A397-4870-B447-EA748A02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81" y="1982565"/>
            <a:ext cx="4709777" cy="34832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82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767AF108-43EF-404F-B312-565250CAF537}"/>
              </a:ext>
            </a:extLst>
          </p:cNvPr>
          <p:cNvSpPr/>
          <p:nvPr/>
        </p:nvSpPr>
        <p:spPr>
          <a:xfrm>
            <a:off x="84882" y="6065042"/>
            <a:ext cx="648443" cy="648443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67904B9-3B18-429E-86B8-3FAEDEF8E753}"/>
              </a:ext>
            </a:extLst>
          </p:cNvPr>
          <p:cNvSpPr/>
          <p:nvPr/>
        </p:nvSpPr>
        <p:spPr>
          <a:xfrm>
            <a:off x="84883" y="5692366"/>
            <a:ext cx="648443" cy="648443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A997A1-491E-4644-BC7F-CE6A50F62C9B}"/>
              </a:ext>
            </a:extLst>
          </p:cNvPr>
          <p:cNvSpPr txBox="1">
            <a:spLocks/>
          </p:cNvSpPr>
          <p:nvPr/>
        </p:nvSpPr>
        <p:spPr>
          <a:xfrm>
            <a:off x="2976880" y="1837809"/>
            <a:ext cx="6177280" cy="18970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of structure-preserving coarse graining models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E0210E1-04B7-4908-A868-32CED03E69C6}"/>
              </a:ext>
            </a:extLst>
          </p:cNvPr>
          <p:cNvSpPr txBox="1"/>
          <p:nvPr/>
        </p:nvSpPr>
        <p:spPr>
          <a:xfrm>
            <a:off x="2987040" y="3734874"/>
            <a:ext cx="6167120" cy="84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Quercus Hernández, Nat Trask</a:t>
            </a:r>
          </a:p>
          <a:p>
            <a:pPr algn="ctr">
              <a:lnSpc>
                <a:spcPct val="120000"/>
              </a:lnSpc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ENM 5320: Ai4science / Science4Ai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B6E2405-1B40-4F34-BD79-6871B4C55530}"/>
              </a:ext>
            </a:extLst>
          </p:cNvPr>
          <p:cNvSpPr/>
          <p:nvPr/>
        </p:nvSpPr>
        <p:spPr>
          <a:xfrm>
            <a:off x="84883" y="5315314"/>
            <a:ext cx="648443" cy="648443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FB39EF5-95B5-4DE8-B7D2-F8FB232117A3}"/>
              </a:ext>
            </a:extLst>
          </p:cNvPr>
          <p:cNvSpPr txBox="1">
            <a:spLocks/>
          </p:cNvSpPr>
          <p:nvPr/>
        </p:nvSpPr>
        <p:spPr>
          <a:xfrm>
            <a:off x="174993" y="5118964"/>
            <a:ext cx="5005614" cy="21555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quercushernandez@gmail.com</a:t>
            </a:r>
          </a:p>
          <a:p>
            <a:pPr marL="0" indent="0">
              <a:buNone/>
            </a:pPr>
            <a:r>
              <a:rPr lang="en-US" sz="1800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      @QuercusEtAl</a:t>
            </a:r>
          </a:p>
          <a:p>
            <a:pPr marL="0" indent="0">
              <a:buNone/>
            </a:pPr>
            <a:r>
              <a:rPr lang="en-US" sz="1800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      github.com/</a:t>
            </a:r>
            <a:r>
              <a:rPr lang="en-US" sz="1800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quercushernandez</a:t>
            </a:r>
            <a:endParaRPr lang="en-US" sz="1800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      github.quercushernandez.io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934FF05-4B2C-461A-A546-9CA35FD51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981" y="5522541"/>
            <a:ext cx="283775" cy="23399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530D7EF-6131-495C-BE3A-1BA98D9A4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005" y="5862191"/>
            <a:ext cx="381710" cy="38171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552137DA-4753-4B04-A673-B94379998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218" y="6288637"/>
            <a:ext cx="283775" cy="2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95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767AF108-43EF-404F-B312-565250CAF537}"/>
              </a:ext>
            </a:extLst>
          </p:cNvPr>
          <p:cNvSpPr/>
          <p:nvPr/>
        </p:nvSpPr>
        <p:spPr>
          <a:xfrm>
            <a:off x="84882" y="6065042"/>
            <a:ext cx="648443" cy="648443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67904B9-3B18-429E-86B8-3FAEDEF8E753}"/>
              </a:ext>
            </a:extLst>
          </p:cNvPr>
          <p:cNvSpPr/>
          <p:nvPr/>
        </p:nvSpPr>
        <p:spPr>
          <a:xfrm>
            <a:off x="84883" y="5692366"/>
            <a:ext cx="648443" cy="648443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A997A1-491E-4644-BC7F-CE6A50F62C9B}"/>
              </a:ext>
            </a:extLst>
          </p:cNvPr>
          <p:cNvSpPr txBox="1">
            <a:spLocks/>
          </p:cNvSpPr>
          <p:nvPr/>
        </p:nvSpPr>
        <p:spPr>
          <a:xfrm>
            <a:off x="2976880" y="1837809"/>
            <a:ext cx="6177280" cy="18970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of structure-preserving coarse graining models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E0210E1-04B7-4908-A868-32CED03E69C6}"/>
              </a:ext>
            </a:extLst>
          </p:cNvPr>
          <p:cNvSpPr txBox="1"/>
          <p:nvPr/>
        </p:nvSpPr>
        <p:spPr>
          <a:xfrm>
            <a:off x="2987040" y="3734874"/>
            <a:ext cx="6167120" cy="84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Quercus Hernández, Nat Trask</a:t>
            </a:r>
          </a:p>
          <a:p>
            <a:pPr algn="ctr">
              <a:lnSpc>
                <a:spcPct val="120000"/>
              </a:lnSpc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ENM 5320: Ai4science / Science4Ai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B6E2405-1B40-4F34-BD79-6871B4C55530}"/>
              </a:ext>
            </a:extLst>
          </p:cNvPr>
          <p:cNvSpPr/>
          <p:nvPr/>
        </p:nvSpPr>
        <p:spPr>
          <a:xfrm>
            <a:off x="84883" y="5315314"/>
            <a:ext cx="648443" cy="648443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FB39EF5-95B5-4DE8-B7D2-F8FB232117A3}"/>
              </a:ext>
            </a:extLst>
          </p:cNvPr>
          <p:cNvSpPr txBox="1">
            <a:spLocks/>
          </p:cNvSpPr>
          <p:nvPr/>
        </p:nvSpPr>
        <p:spPr>
          <a:xfrm>
            <a:off x="174993" y="5118964"/>
            <a:ext cx="5005614" cy="21555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quercushernandez@gmail.com</a:t>
            </a:r>
          </a:p>
          <a:p>
            <a:pPr marL="0" indent="0">
              <a:buNone/>
            </a:pPr>
            <a:r>
              <a:rPr lang="en-US" sz="1800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      @QuercusEtAl</a:t>
            </a:r>
          </a:p>
          <a:p>
            <a:pPr marL="0" indent="0">
              <a:buNone/>
            </a:pPr>
            <a:r>
              <a:rPr lang="en-US" sz="1800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      github.com/</a:t>
            </a:r>
            <a:r>
              <a:rPr lang="en-US" sz="1800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quercushernandez</a:t>
            </a:r>
            <a:endParaRPr lang="en-US" sz="1800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      github.quercushernandez.io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934FF05-4B2C-461A-A546-9CA35FD51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981" y="5522541"/>
            <a:ext cx="283775" cy="23399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530D7EF-6131-495C-BE3A-1BA98D9A4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005" y="5862191"/>
            <a:ext cx="381710" cy="38171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552137DA-4753-4B04-A673-B94379998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218" y="6288637"/>
            <a:ext cx="283775" cy="2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79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9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Coarse-graining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of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complex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molecular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systems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Motivation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B3AB5D3-3818-4CF0-9BB9-76CFE1C7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72" y="2066269"/>
            <a:ext cx="7234813" cy="359589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E2651F7-BA9B-4FC7-A1E5-4EE051C7C38B}"/>
              </a:ext>
            </a:extLst>
          </p:cNvPr>
          <p:cNvSpPr/>
          <p:nvPr/>
        </p:nvSpPr>
        <p:spPr>
          <a:xfrm rot="20407388">
            <a:off x="3510842" y="2551370"/>
            <a:ext cx="2147930" cy="610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</p:spPr>
            <p:txBody>
              <a:bodyPr/>
              <a:lstStyle/>
              <a:p>
                <a:pPr>
                  <a:buClr>
                    <a:srgbClr val="223D71"/>
                  </a:buClr>
                </a:pP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4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small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networks</a:t>
                </a:r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ans Serif" panose="02000603000000000000" pitchFamily="2" charset="0"/>
                          </a:rPr>
                          <m:t>𝒱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𝐺𝑁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𝜃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|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|)</m:t>
                    </m:r>
                  </m:oMath>
                </a14:m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𝑈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𝑀𝑜𝑛𝑜𝑡𝑜𝑛𝑖𝑐</m:t>
                    </m:r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MU Sans Serif" panose="02000603000000000000" pitchFamily="2" charset="0"/>
                                <a:cs typeface="CMU Sans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MU Sans Serif" panose="02000603000000000000" pitchFamily="2" charset="0"/>
                                <a:cs typeface="CMU Sans Serif" panose="02000603000000000000" pitchFamily="2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MU Sans Serif" panose="02000603000000000000" pitchFamily="2" charset="0"/>
                                <a:cs typeface="CMU Sans Serif" panose="02000603000000000000" pitchFamily="2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Sans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Sans Serif" panose="02000603000000000000" pitchFamily="2" charset="0"/>
                              </a:rPr>
                              <m:t>𝒱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Sans Serif" panose="02000603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𝑗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𝑀𝐿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𝜔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|</m:t>
                        </m:r>
                        <m:r>
                          <a:rPr lang="es-ES" b="1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𝑖𝑗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|,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𝑇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)</m:t>
                    </m:r>
                    <m:r>
                      <a:rPr lang="es-ES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·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𝑀𝐿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𝜔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|</m:t>
                        </m:r>
                        <m:r>
                          <a:rPr lang="es-ES" b="1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𝑖𝑗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|,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𝑗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)</m:t>
                    </m:r>
                  </m:oMath>
                </a14:m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𝐺𝑁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𝜑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 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|</m:t>
                        </m:r>
                        <m:r>
                          <a:rPr lang="es-ES" b="1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𝑖𝑗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|,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𝑖𝑗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)</m:t>
                    </m:r>
                  </m:oMath>
                </a14:m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Shared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between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nodes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and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edges</a:t>
                </a:r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Structure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preservation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by</a:t>
                </a:r>
                <a:r>
                  <a:rPr lang="es-ES" dirty="0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</a:t>
                </a:r>
                <a:r>
                  <a:rPr lang="es-ES" dirty="0" err="1">
                    <a:latin typeface="Avenir Next LT Pro" panose="020B0504020202020204" pitchFamily="34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construction</a:t>
                </a:r>
                <a:endParaRPr lang="es-E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457200" lvl="1" indent="0">
                  <a:buClr>
                    <a:srgbClr val="223D71"/>
                  </a:buClr>
                  <a:buNone/>
                </a:pPr>
                <a:endParaRPr lang="es-ES" i="1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marL="0" indent="0">
                  <a:buClr>
                    <a:srgbClr val="223D71"/>
                  </a:buClr>
                  <a:buNone/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  <a:p>
                <a:pPr lvl="1">
                  <a:buClr>
                    <a:srgbClr val="223D71"/>
                  </a:buClr>
                </a:pPr>
                <a:endParaRPr lang="en-US" dirty="0">
                  <a:latin typeface="Avenir Next LT Pro" panose="020B0504020202020204" pitchFamily="34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76F079-07DE-4358-800F-ADB1F9D4E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62791" y="1195838"/>
                <a:ext cx="11266415" cy="4735180"/>
              </a:xfrm>
              <a:blipFill>
                <a:blip r:embed="rId3"/>
                <a:stretch>
                  <a:fillRect l="-974" t="-20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0671D77-4FBE-497F-9801-6D0507DD3D5F}"/>
                  </a:ext>
                </a:extLst>
              </p:cNvPr>
              <p:cNvSpPr txBox="1"/>
              <p:nvPr/>
            </p:nvSpPr>
            <p:spPr>
              <a:xfrm>
                <a:off x="1262497" y="4631390"/>
                <a:ext cx="51734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𝑑𝐸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𝑑𝑆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s-E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0671D77-4FBE-497F-9801-6D0507DD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497" y="4631390"/>
                <a:ext cx="517341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3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Negative Log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Likelihood</a:t>
            </a: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Training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EB83ED1-B658-471E-A4E4-F47EF13A08D6}"/>
                  </a:ext>
                </a:extLst>
              </p:cNvPr>
              <p:cNvSpPr txBox="1"/>
              <p:nvPr/>
            </p:nvSpPr>
            <p:spPr>
              <a:xfrm>
                <a:off x="1799709" y="2172053"/>
                <a:ext cx="9494638" cy="1256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8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s-E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s-ES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EB83ED1-B658-471E-A4E4-F47EF13A0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09" y="2172053"/>
                <a:ext cx="9494638" cy="1256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B26DB31A-3347-4D66-A43E-5C94DD5CDCA2}"/>
                  </a:ext>
                </a:extLst>
              </p:cNvPr>
              <p:cNvSpPr txBox="1"/>
              <p:nvPr/>
            </p:nvSpPr>
            <p:spPr>
              <a:xfrm>
                <a:off x="1477646" y="4795213"/>
                <a:ext cx="8470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Marginal Covariances</a:t>
                </a:r>
                <a:r>
                  <a:rPr lang="en-US" sz="2400" dirty="0"/>
                  <a:t>: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s-ES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 2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+1]</m:t>
                    </m:r>
                    <m:r>
                      <a:rPr lang="es-ES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s-E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B26DB31A-3347-4D66-A43E-5C94DD5C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646" y="4795213"/>
                <a:ext cx="8470222" cy="461665"/>
              </a:xfrm>
              <a:prstGeom prst="rect">
                <a:avLst/>
              </a:prstGeom>
              <a:blipFill>
                <a:blip r:embed="rId4"/>
                <a:stretch>
                  <a:fillRect l="-1079" t="-9333" b="-32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7205D720-5A92-40DD-828A-5542FD9FA8F8}"/>
                  </a:ext>
                </a:extLst>
              </p:cNvPr>
              <p:cNvSpPr txBox="1"/>
              <p:nvPr/>
            </p:nvSpPr>
            <p:spPr>
              <a:xfrm>
                <a:off x="1477646" y="4057572"/>
                <a:ext cx="9236708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Global Covariance: </a:t>
                </a:r>
                <a14:m>
                  <m:oMath xmlns:m="http://schemas.openxmlformats.org/officeDocument/2006/math">
                    <m:r>
                      <a:rPr lang="es-ES" sz="24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begChr m:val="["/>
                        <m:endChr m:val="]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+1),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</m:oMath>
                </a14:m>
                <a:r>
                  <a:rPr lang="es-ES" sz="2400" b="1" dirty="0"/>
                  <a:t> </a:t>
                </a:r>
                <a14:m>
                  <m:oMath xmlns:m="http://schemas.openxmlformats.org/officeDocument/2006/math">
                    <m:r>
                      <a:rPr lang="es-ES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E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7205D720-5A92-40DD-828A-5542FD9FA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646" y="4057572"/>
                <a:ext cx="9236708" cy="470000"/>
              </a:xfrm>
              <a:prstGeom prst="rect">
                <a:avLst/>
              </a:prstGeom>
              <a:blipFill>
                <a:blip r:embed="rId5"/>
                <a:stretch>
                  <a:fillRect l="-989" t="-7792" b="-2987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6AF6502B-AA6F-4077-A9BB-D60B04FAE257}"/>
              </a:ext>
            </a:extLst>
          </p:cNvPr>
          <p:cNvSpPr txBox="1"/>
          <p:nvPr/>
        </p:nvSpPr>
        <p:spPr>
          <a:xfrm>
            <a:off x="9535789" y="4518213"/>
            <a:ext cx="613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0" i="0" dirty="0">
                <a:solidFill>
                  <a:srgbClr val="00FF00"/>
                </a:solidFill>
                <a:effectLst/>
                <a:latin typeface="Google Sans"/>
              </a:rPr>
              <a:t>✓</a:t>
            </a:r>
            <a:endParaRPr lang="es-ES" sz="60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21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Time performance</a:t>
            </a: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9F96E4-E48C-4D0F-8747-3C368C29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323" y="2611364"/>
            <a:ext cx="6118183" cy="190412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F5842BF-4A63-4FC1-A66D-CAF9DB05C42E}"/>
              </a:ext>
            </a:extLst>
          </p:cNvPr>
          <p:cNvSpPr/>
          <p:nvPr/>
        </p:nvSpPr>
        <p:spPr>
          <a:xfrm>
            <a:off x="7908052" y="3259448"/>
            <a:ext cx="492369" cy="231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9D4115-CEB3-47E8-83C9-0BF322BCDFD0}"/>
              </a:ext>
            </a:extLst>
          </p:cNvPr>
          <p:cNvSpPr txBox="1"/>
          <p:nvPr/>
        </p:nvSpPr>
        <p:spPr>
          <a:xfrm>
            <a:off x="9592858" y="3718475"/>
            <a:ext cx="20258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b="1" dirty="0" err="1">
                <a:ea typeface="Cambria Math" panose="02040503050406030204" pitchFamily="18" charset="0"/>
              </a:rPr>
              <a:t>Speed</a:t>
            </a:r>
            <a:r>
              <a:rPr lang="es-ES" sz="2400" b="1" dirty="0">
                <a:ea typeface="Cambria Math" panose="02040503050406030204" pitchFamily="18" charset="0"/>
              </a:rPr>
              <a:t>-up</a:t>
            </a:r>
            <a:endParaRPr lang="es-E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26CF6206-9EC8-4860-94FD-FFEB7238C103}"/>
              </a:ext>
            </a:extLst>
          </p:cNvPr>
          <p:cNvSpPr/>
          <p:nvPr/>
        </p:nvSpPr>
        <p:spPr>
          <a:xfrm rot="10800000">
            <a:off x="9123903" y="3516924"/>
            <a:ext cx="184822" cy="790021"/>
          </a:xfrm>
          <a:prstGeom prst="leftBrace">
            <a:avLst>
              <a:gd name="adj1" fmla="val 78333"/>
              <a:gd name="adj2" fmla="val 5000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61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Coarse-graining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of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complex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molecular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systems</a:t>
            </a:r>
            <a:endParaRPr lang="es-E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Problem statement</a:t>
            </a: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BDB53BE5-D111-4CEB-B590-959CCFDB6A09}"/>
              </a:ext>
            </a:extLst>
          </p:cNvPr>
          <p:cNvSpPr/>
          <p:nvPr/>
        </p:nvSpPr>
        <p:spPr>
          <a:xfrm>
            <a:off x="841260" y="1995557"/>
            <a:ext cx="4535175" cy="2934777"/>
          </a:xfrm>
          <a:custGeom>
            <a:avLst/>
            <a:gdLst>
              <a:gd name="connsiteX0" fmla="*/ 1830515 w 4521462"/>
              <a:gd name="connsiteY0" fmla="*/ 181387 h 3196546"/>
              <a:gd name="connsiteX1" fmla="*/ 1715 w 4521462"/>
              <a:gd name="connsiteY1" fmla="*/ 1718785 h 3196546"/>
              <a:gd name="connsiteX2" fmla="*/ 1559209 w 4521462"/>
              <a:gd name="connsiteY2" fmla="*/ 3185844 h 3196546"/>
              <a:gd name="connsiteX3" fmla="*/ 4473231 w 4521462"/>
              <a:gd name="connsiteY3" fmla="*/ 2271444 h 3196546"/>
              <a:gd name="connsiteX4" fmla="*/ 3267429 w 4521462"/>
              <a:gd name="connsiteY4" fmla="*/ 261774 h 3196546"/>
              <a:gd name="connsiteX5" fmla="*/ 1830515 w 4521462"/>
              <a:gd name="connsiteY5" fmla="*/ 181387 h 3196546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10542 w 4523914"/>
              <a:gd name="connsiteY0" fmla="*/ 743577 h 2934772"/>
              <a:gd name="connsiteX1" fmla="*/ 2806 w 4523914"/>
              <a:gd name="connsiteY1" fmla="*/ 1457011 h 2934772"/>
              <a:gd name="connsiteX2" fmla="*/ 1560300 w 4523914"/>
              <a:gd name="connsiteY2" fmla="*/ 2924070 h 2934772"/>
              <a:gd name="connsiteX3" fmla="*/ 4474322 w 4523914"/>
              <a:gd name="connsiteY3" fmla="*/ 2009670 h 2934772"/>
              <a:gd name="connsiteX4" fmla="*/ 3268520 w 4523914"/>
              <a:gd name="connsiteY4" fmla="*/ 0 h 2934772"/>
              <a:gd name="connsiteX5" fmla="*/ 1610542 w 4523914"/>
              <a:gd name="connsiteY5" fmla="*/ 743577 h 2934772"/>
              <a:gd name="connsiteX0" fmla="*/ 1610542 w 4535175"/>
              <a:gd name="connsiteY0" fmla="*/ 743582 h 2934777"/>
              <a:gd name="connsiteX1" fmla="*/ 2806 w 4535175"/>
              <a:gd name="connsiteY1" fmla="*/ 1457016 h 2934777"/>
              <a:gd name="connsiteX2" fmla="*/ 1560300 w 4535175"/>
              <a:gd name="connsiteY2" fmla="*/ 2924075 h 2934777"/>
              <a:gd name="connsiteX3" fmla="*/ 4474322 w 4535175"/>
              <a:gd name="connsiteY3" fmla="*/ 2009675 h 2934777"/>
              <a:gd name="connsiteX4" fmla="*/ 3268520 w 4535175"/>
              <a:gd name="connsiteY4" fmla="*/ 5 h 2934777"/>
              <a:gd name="connsiteX5" fmla="*/ 1610542 w 4535175"/>
              <a:gd name="connsiteY5" fmla="*/ 743582 h 293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5175" h="2934777">
                <a:moveTo>
                  <a:pt x="1610542" y="743582"/>
                </a:moveTo>
                <a:cubicBezTo>
                  <a:pt x="382968" y="72017"/>
                  <a:pt x="61421" y="671570"/>
                  <a:pt x="2806" y="1457016"/>
                </a:cubicBezTo>
                <a:cubicBezTo>
                  <a:pt x="-55809" y="2242462"/>
                  <a:pt x="815047" y="2831965"/>
                  <a:pt x="1560300" y="2924075"/>
                </a:cubicBezTo>
                <a:cubicBezTo>
                  <a:pt x="2305553" y="3016185"/>
                  <a:pt x="4189619" y="2497020"/>
                  <a:pt x="4474322" y="2009675"/>
                </a:cubicBezTo>
                <a:cubicBezTo>
                  <a:pt x="4759025" y="1522330"/>
                  <a:pt x="3992001" y="3354"/>
                  <a:pt x="3268520" y="5"/>
                </a:cubicBezTo>
                <a:cubicBezTo>
                  <a:pt x="2545039" y="-3344"/>
                  <a:pt x="2838116" y="1415147"/>
                  <a:pt x="1610542" y="743582"/>
                </a:cubicBezTo>
                <a:close/>
              </a:path>
            </a:pathLst>
          </a:custGeom>
          <a:ln w="28575">
            <a:solidFill>
              <a:srgbClr val="223D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686AE8B-93EB-4438-BCE2-B147D848A58F}"/>
              </a:ext>
            </a:extLst>
          </p:cNvPr>
          <p:cNvSpPr/>
          <p:nvPr/>
        </p:nvSpPr>
        <p:spPr>
          <a:xfrm>
            <a:off x="944549" y="2548223"/>
            <a:ext cx="1075173" cy="1356527"/>
          </a:xfrm>
          <a:custGeom>
            <a:avLst/>
            <a:gdLst>
              <a:gd name="connsiteX0" fmla="*/ 1075173 w 1075173"/>
              <a:gd name="connsiteY0" fmla="*/ 0 h 1356527"/>
              <a:gd name="connsiteX1" fmla="*/ 813916 w 1075173"/>
              <a:gd name="connsiteY1" fmla="*/ 904351 h 1356527"/>
              <a:gd name="connsiteX2" fmla="*/ 0 w 1075173"/>
              <a:gd name="connsiteY2" fmla="*/ 1356527 h 135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5173" h="1356527">
                <a:moveTo>
                  <a:pt x="1075173" y="0"/>
                </a:moveTo>
                <a:cubicBezTo>
                  <a:pt x="1034142" y="339131"/>
                  <a:pt x="993111" y="678263"/>
                  <a:pt x="813916" y="904351"/>
                </a:cubicBezTo>
                <a:cubicBezTo>
                  <a:pt x="634721" y="1130439"/>
                  <a:pt x="125604" y="1296237"/>
                  <a:pt x="0" y="1356527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75AFC61-93D3-4188-8838-D981F68D6827}"/>
              </a:ext>
            </a:extLst>
          </p:cNvPr>
          <p:cNvSpPr/>
          <p:nvPr/>
        </p:nvSpPr>
        <p:spPr>
          <a:xfrm>
            <a:off x="1698175" y="3522913"/>
            <a:ext cx="832757" cy="1396721"/>
          </a:xfrm>
          <a:custGeom>
            <a:avLst/>
            <a:gdLst>
              <a:gd name="connsiteX0" fmla="*/ 0 w 786912"/>
              <a:gd name="connsiteY0" fmla="*/ 0 h 1396721"/>
              <a:gd name="connsiteX1" fmla="*/ 743578 w 786912"/>
              <a:gd name="connsiteY1" fmla="*/ 653142 h 1396721"/>
              <a:gd name="connsiteX2" fmla="*/ 773723 w 786912"/>
              <a:gd name="connsiteY2" fmla="*/ 1396721 h 1396721"/>
              <a:gd name="connsiteX0" fmla="*/ 0 w 832757"/>
              <a:gd name="connsiteY0" fmla="*/ 0 h 1396721"/>
              <a:gd name="connsiteX1" fmla="*/ 743578 w 832757"/>
              <a:gd name="connsiteY1" fmla="*/ 653142 h 1396721"/>
              <a:gd name="connsiteX2" fmla="*/ 773723 w 832757"/>
              <a:gd name="connsiteY2" fmla="*/ 1396721 h 139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757" h="1396721">
                <a:moveTo>
                  <a:pt x="0" y="0"/>
                </a:moveTo>
                <a:cubicBezTo>
                  <a:pt x="307312" y="210177"/>
                  <a:pt x="614624" y="420355"/>
                  <a:pt x="743578" y="653142"/>
                </a:cubicBezTo>
                <a:cubicBezTo>
                  <a:pt x="872532" y="885929"/>
                  <a:pt x="842387" y="1237623"/>
                  <a:pt x="773723" y="1396721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778B1888-0BBA-440E-B6EE-49BCE4BEA13E}"/>
              </a:ext>
            </a:extLst>
          </p:cNvPr>
          <p:cNvSpPr/>
          <p:nvPr/>
        </p:nvSpPr>
        <p:spPr>
          <a:xfrm>
            <a:off x="2421656" y="2920012"/>
            <a:ext cx="642840" cy="1195753"/>
          </a:xfrm>
          <a:custGeom>
            <a:avLst/>
            <a:gdLst>
              <a:gd name="connsiteX0" fmla="*/ 612950 w 642840"/>
              <a:gd name="connsiteY0" fmla="*/ 0 h 1195753"/>
              <a:gd name="connsiteX1" fmla="*/ 572756 w 642840"/>
              <a:gd name="connsiteY1" fmla="*/ 834013 h 1195753"/>
              <a:gd name="connsiteX2" fmla="*/ 0 w 642840"/>
              <a:gd name="connsiteY2" fmla="*/ 1195753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840" h="1195753">
                <a:moveTo>
                  <a:pt x="612950" y="0"/>
                </a:moveTo>
                <a:cubicBezTo>
                  <a:pt x="643932" y="317360"/>
                  <a:pt x="674914" y="634721"/>
                  <a:pt x="572756" y="834013"/>
                </a:cubicBezTo>
                <a:cubicBezTo>
                  <a:pt x="470598" y="1033305"/>
                  <a:pt x="314848" y="1122065"/>
                  <a:pt x="0" y="1195753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59D5129-D9B6-4FF1-995A-EA4470FA8900}"/>
              </a:ext>
            </a:extLst>
          </p:cNvPr>
          <p:cNvSpPr/>
          <p:nvPr/>
        </p:nvSpPr>
        <p:spPr>
          <a:xfrm>
            <a:off x="3054703" y="3593251"/>
            <a:ext cx="1095270" cy="1045029"/>
          </a:xfrm>
          <a:custGeom>
            <a:avLst/>
            <a:gdLst>
              <a:gd name="connsiteX0" fmla="*/ 0 w 1095270"/>
              <a:gd name="connsiteY0" fmla="*/ 0 h 1045029"/>
              <a:gd name="connsiteX1" fmla="*/ 783771 w 1095270"/>
              <a:gd name="connsiteY1" fmla="*/ 512466 h 1045029"/>
              <a:gd name="connsiteX2" fmla="*/ 1095270 w 1095270"/>
              <a:gd name="connsiteY2" fmla="*/ 1045029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270" h="1045029">
                <a:moveTo>
                  <a:pt x="0" y="0"/>
                </a:moveTo>
                <a:cubicBezTo>
                  <a:pt x="300613" y="169147"/>
                  <a:pt x="601226" y="338295"/>
                  <a:pt x="783771" y="512466"/>
                </a:cubicBezTo>
                <a:cubicBezTo>
                  <a:pt x="966316" y="686637"/>
                  <a:pt x="1095270" y="1045029"/>
                  <a:pt x="1095270" y="1045029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4F7319E5-21E4-4654-936C-33532E235C22}"/>
              </a:ext>
            </a:extLst>
          </p:cNvPr>
          <p:cNvSpPr/>
          <p:nvPr/>
        </p:nvSpPr>
        <p:spPr>
          <a:xfrm>
            <a:off x="3758087" y="2787335"/>
            <a:ext cx="1356528" cy="1227947"/>
          </a:xfrm>
          <a:custGeom>
            <a:avLst/>
            <a:gdLst>
              <a:gd name="connsiteX0" fmla="*/ 0 w 1356528"/>
              <a:gd name="connsiteY0" fmla="*/ 1227947 h 1227947"/>
              <a:gd name="connsiteX1" fmla="*/ 411983 w 1356528"/>
              <a:gd name="connsiteY1" fmla="*/ 92483 h 1227947"/>
              <a:gd name="connsiteX2" fmla="*/ 1356528 w 1356528"/>
              <a:gd name="connsiteY2" fmla="*/ 92483 h 122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6528" h="1227947">
                <a:moveTo>
                  <a:pt x="0" y="1227947"/>
                </a:moveTo>
                <a:cubicBezTo>
                  <a:pt x="92947" y="754837"/>
                  <a:pt x="185895" y="281727"/>
                  <a:pt x="411983" y="92483"/>
                </a:cubicBezTo>
                <a:cubicBezTo>
                  <a:pt x="638071" y="-96761"/>
                  <a:pt x="1179007" y="57314"/>
                  <a:pt x="1356528" y="92483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52F878F-DA6A-4F22-810D-DD80F3F79C0E}"/>
              </a:ext>
            </a:extLst>
          </p:cNvPr>
          <p:cNvSpPr/>
          <p:nvPr/>
        </p:nvSpPr>
        <p:spPr>
          <a:xfrm>
            <a:off x="3637507" y="2387449"/>
            <a:ext cx="512466" cy="502417"/>
          </a:xfrm>
          <a:custGeom>
            <a:avLst/>
            <a:gdLst>
              <a:gd name="connsiteX0" fmla="*/ 512466 w 512466"/>
              <a:gd name="connsiteY0" fmla="*/ 502417 h 502417"/>
              <a:gd name="connsiteX1" fmla="*/ 0 w 512466"/>
              <a:gd name="connsiteY1" fmla="*/ 0 h 50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2466" h="502417">
                <a:moveTo>
                  <a:pt x="512466" y="502417"/>
                </a:moveTo>
                <a:cubicBezTo>
                  <a:pt x="341644" y="334945"/>
                  <a:pt x="75363" y="82061"/>
                  <a:pt x="0" y="0"/>
                </a:cubicBezTo>
              </a:path>
            </a:pathLst>
          </a:custGeom>
          <a:noFill/>
          <a:ln w="19050">
            <a:solidFill>
              <a:srgbClr val="223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4BF83740-49A5-4D6D-9871-4BB574F07F4B}"/>
              </a:ext>
            </a:extLst>
          </p:cNvPr>
          <p:cNvSpPr txBox="1"/>
          <p:nvPr/>
        </p:nvSpPr>
        <p:spPr>
          <a:xfrm>
            <a:off x="1512285" y="5100021"/>
            <a:ext cx="302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Full-order 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0B3B7936-59AF-42BD-997C-543F9817FECF}"/>
              </a:ext>
            </a:extLst>
          </p:cNvPr>
          <p:cNvSpPr txBox="1"/>
          <p:nvPr/>
        </p:nvSpPr>
        <p:spPr>
          <a:xfrm>
            <a:off x="6930439" y="5030817"/>
            <a:ext cx="3608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Coarse-grained 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8F3A4DF-CD78-44DB-9DDF-3BF52C31F061}"/>
              </a:ext>
            </a:extLst>
          </p:cNvPr>
          <p:cNvCxnSpPr>
            <a:cxnSpLocks/>
          </p:cNvCxnSpPr>
          <p:nvPr/>
        </p:nvCxnSpPr>
        <p:spPr>
          <a:xfrm>
            <a:off x="5726353" y="3522913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41794F69-14C7-4089-9BF0-E242A53EB068}"/>
                  </a:ext>
                </a:extLst>
              </p:cNvPr>
              <p:cNvSpPr txBox="1"/>
              <p:nvPr/>
            </p:nvSpPr>
            <p:spPr>
              <a:xfrm>
                <a:off x="4149973" y="4817556"/>
                <a:ext cx="1331550" cy="6830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41794F69-14C7-4089-9BF0-E242A53EB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73" y="4817556"/>
                <a:ext cx="1331550" cy="683072"/>
              </a:xfrm>
              <a:prstGeom prst="rect">
                <a:avLst/>
              </a:prstGeom>
              <a:blipFill>
                <a:blip r:embed="rId3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52B54EBD-6BB3-475B-8799-453F309F43BF}"/>
                  </a:ext>
                </a:extLst>
              </p:cNvPr>
              <p:cNvSpPr txBox="1"/>
              <p:nvPr/>
            </p:nvSpPr>
            <p:spPr>
              <a:xfrm>
                <a:off x="10360177" y="4533854"/>
                <a:ext cx="1331550" cy="9924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52B54EBD-6BB3-475B-8799-453F309F4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177" y="4533854"/>
                <a:ext cx="1331550" cy="992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CA30F78-516D-4F4A-9C8F-B15951BE8DCB}"/>
                  </a:ext>
                </a:extLst>
              </p:cNvPr>
              <p:cNvSpPr txBox="1"/>
              <p:nvPr/>
            </p:nvSpPr>
            <p:spPr>
              <a:xfrm>
                <a:off x="4070057" y="5558978"/>
                <a:ext cx="17506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CA30F78-516D-4F4A-9C8F-B15951BE8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57" y="5558978"/>
                <a:ext cx="1750609" cy="369332"/>
              </a:xfrm>
              <a:prstGeom prst="rect">
                <a:avLst/>
              </a:prstGeom>
              <a:blipFill>
                <a:blip r:embed="rId5"/>
                <a:stretch>
                  <a:fillRect l="-6272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8F7E7550-095C-4E60-9B8D-5BC69A789752}"/>
                  </a:ext>
                </a:extLst>
              </p:cNvPr>
              <p:cNvSpPr txBox="1"/>
              <p:nvPr/>
            </p:nvSpPr>
            <p:spPr>
              <a:xfrm>
                <a:off x="10238193" y="5526305"/>
                <a:ext cx="17506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8F7E7550-095C-4E60-9B8D-5BC69A78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193" y="5526305"/>
                <a:ext cx="1750609" cy="369332"/>
              </a:xfrm>
              <a:prstGeom prst="rect">
                <a:avLst/>
              </a:prstGeom>
              <a:blipFill>
                <a:blip r:embed="rId6"/>
                <a:stretch>
                  <a:fillRect l="-5903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31B59949-445F-4C0B-913D-100FFC1F999F}"/>
                  </a:ext>
                </a:extLst>
              </p:cNvPr>
              <p:cNvSpPr txBox="1"/>
              <p:nvPr/>
            </p:nvSpPr>
            <p:spPr>
              <a:xfrm>
                <a:off x="5409515" y="2217794"/>
                <a:ext cx="175060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31B59949-445F-4C0B-913D-100FFC1F9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515" y="2217794"/>
                <a:ext cx="175060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orma libre: forma 45">
            <a:extLst>
              <a:ext uri="{FF2B5EF4-FFF2-40B4-BE49-F238E27FC236}">
                <a16:creationId xmlns:a16="http://schemas.microsoft.com/office/drawing/2014/main" id="{43454F5A-30F1-4B58-B091-708C9B51A436}"/>
              </a:ext>
            </a:extLst>
          </p:cNvPr>
          <p:cNvSpPr/>
          <p:nvPr/>
        </p:nvSpPr>
        <p:spPr>
          <a:xfrm>
            <a:off x="6894468" y="1903519"/>
            <a:ext cx="4535175" cy="2934777"/>
          </a:xfrm>
          <a:custGeom>
            <a:avLst/>
            <a:gdLst>
              <a:gd name="connsiteX0" fmla="*/ 1830515 w 4521462"/>
              <a:gd name="connsiteY0" fmla="*/ 181387 h 3196546"/>
              <a:gd name="connsiteX1" fmla="*/ 1715 w 4521462"/>
              <a:gd name="connsiteY1" fmla="*/ 1718785 h 3196546"/>
              <a:gd name="connsiteX2" fmla="*/ 1559209 w 4521462"/>
              <a:gd name="connsiteY2" fmla="*/ 3185844 h 3196546"/>
              <a:gd name="connsiteX3" fmla="*/ 4473231 w 4521462"/>
              <a:gd name="connsiteY3" fmla="*/ 2271444 h 3196546"/>
              <a:gd name="connsiteX4" fmla="*/ 3267429 w 4521462"/>
              <a:gd name="connsiteY4" fmla="*/ 261774 h 3196546"/>
              <a:gd name="connsiteX5" fmla="*/ 1830515 w 4521462"/>
              <a:gd name="connsiteY5" fmla="*/ 181387 h 3196546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07800 w 4521172"/>
              <a:gd name="connsiteY0" fmla="*/ 743577 h 2934772"/>
              <a:gd name="connsiteX1" fmla="*/ 64 w 4521172"/>
              <a:gd name="connsiteY1" fmla="*/ 1457011 h 2934772"/>
              <a:gd name="connsiteX2" fmla="*/ 1557558 w 4521172"/>
              <a:gd name="connsiteY2" fmla="*/ 2924070 h 2934772"/>
              <a:gd name="connsiteX3" fmla="*/ 4471580 w 4521172"/>
              <a:gd name="connsiteY3" fmla="*/ 2009670 h 2934772"/>
              <a:gd name="connsiteX4" fmla="*/ 3265778 w 4521172"/>
              <a:gd name="connsiteY4" fmla="*/ 0 h 2934772"/>
              <a:gd name="connsiteX5" fmla="*/ 1607800 w 4521172"/>
              <a:gd name="connsiteY5" fmla="*/ 743577 h 2934772"/>
              <a:gd name="connsiteX0" fmla="*/ 1610542 w 4523914"/>
              <a:gd name="connsiteY0" fmla="*/ 743577 h 2934772"/>
              <a:gd name="connsiteX1" fmla="*/ 2806 w 4523914"/>
              <a:gd name="connsiteY1" fmla="*/ 1457011 h 2934772"/>
              <a:gd name="connsiteX2" fmla="*/ 1560300 w 4523914"/>
              <a:gd name="connsiteY2" fmla="*/ 2924070 h 2934772"/>
              <a:gd name="connsiteX3" fmla="*/ 4474322 w 4523914"/>
              <a:gd name="connsiteY3" fmla="*/ 2009670 h 2934772"/>
              <a:gd name="connsiteX4" fmla="*/ 3268520 w 4523914"/>
              <a:gd name="connsiteY4" fmla="*/ 0 h 2934772"/>
              <a:gd name="connsiteX5" fmla="*/ 1610542 w 4523914"/>
              <a:gd name="connsiteY5" fmla="*/ 743577 h 2934772"/>
              <a:gd name="connsiteX0" fmla="*/ 1610542 w 4535175"/>
              <a:gd name="connsiteY0" fmla="*/ 743582 h 2934777"/>
              <a:gd name="connsiteX1" fmla="*/ 2806 w 4535175"/>
              <a:gd name="connsiteY1" fmla="*/ 1457016 h 2934777"/>
              <a:gd name="connsiteX2" fmla="*/ 1560300 w 4535175"/>
              <a:gd name="connsiteY2" fmla="*/ 2924075 h 2934777"/>
              <a:gd name="connsiteX3" fmla="*/ 4474322 w 4535175"/>
              <a:gd name="connsiteY3" fmla="*/ 2009675 h 2934777"/>
              <a:gd name="connsiteX4" fmla="*/ 3268520 w 4535175"/>
              <a:gd name="connsiteY4" fmla="*/ 5 h 2934777"/>
              <a:gd name="connsiteX5" fmla="*/ 1610542 w 4535175"/>
              <a:gd name="connsiteY5" fmla="*/ 743582 h 293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5175" h="2934777">
                <a:moveTo>
                  <a:pt x="1610542" y="743582"/>
                </a:moveTo>
                <a:cubicBezTo>
                  <a:pt x="382968" y="72017"/>
                  <a:pt x="61421" y="671570"/>
                  <a:pt x="2806" y="1457016"/>
                </a:cubicBezTo>
                <a:cubicBezTo>
                  <a:pt x="-55809" y="2242462"/>
                  <a:pt x="815047" y="2831965"/>
                  <a:pt x="1560300" y="2924075"/>
                </a:cubicBezTo>
                <a:cubicBezTo>
                  <a:pt x="2305553" y="3016185"/>
                  <a:pt x="4189619" y="2497020"/>
                  <a:pt x="4474322" y="2009675"/>
                </a:cubicBezTo>
                <a:cubicBezTo>
                  <a:pt x="4759025" y="1522330"/>
                  <a:pt x="3992001" y="3354"/>
                  <a:pt x="3268520" y="5"/>
                </a:cubicBezTo>
                <a:cubicBezTo>
                  <a:pt x="2545039" y="-3344"/>
                  <a:pt x="2838116" y="1415147"/>
                  <a:pt x="1610542" y="743582"/>
                </a:cubicBezTo>
                <a:close/>
              </a:path>
            </a:pathLst>
          </a:custGeom>
          <a:ln w="28575">
            <a:solidFill>
              <a:srgbClr val="223D7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335C061-547F-4B5E-9DCF-C069775A4EA7}"/>
              </a:ext>
            </a:extLst>
          </p:cNvPr>
          <p:cNvSpPr/>
          <p:nvPr/>
        </p:nvSpPr>
        <p:spPr>
          <a:xfrm>
            <a:off x="7361716" y="296362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DB044008-900A-4EC6-8F98-6090D23F3633}"/>
              </a:ext>
            </a:extLst>
          </p:cNvPr>
          <p:cNvSpPr/>
          <p:nvPr/>
        </p:nvSpPr>
        <p:spPr>
          <a:xfrm>
            <a:off x="7751383" y="402372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1E174587-CF3F-46C9-998B-FBCD47214026}"/>
              </a:ext>
            </a:extLst>
          </p:cNvPr>
          <p:cNvSpPr/>
          <p:nvPr/>
        </p:nvSpPr>
        <p:spPr>
          <a:xfrm>
            <a:off x="8418342" y="3145872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72E646DF-58D7-49AA-86DD-E1A79AADAC9D}"/>
              </a:ext>
            </a:extLst>
          </p:cNvPr>
          <p:cNvSpPr/>
          <p:nvPr/>
        </p:nvSpPr>
        <p:spPr>
          <a:xfrm>
            <a:off x="9178645" y="4204597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62A1A0E7-5BC4-465E-B791-703C8D9AE507}"/>
              </a:ext>
            </a:extLst>
          </p:cNvPr>
          <p:cNvSpPr/>
          <p:nvPr/>
        </p:nvSpPr>
        <p:spPr>
          <a:xfrm>
            <a:off x="9514869" y="3003825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ABC5CC39-D1AA-4BB7-B007-15A89F11B1D8}"/>
              </a:ext>
            </a:extLst>
          </p:cNvPr>
          <p:cNvSpPr/>
          <p:nvPr/>
        </p:nvSpPr>
        <p:spPr>
          <a:xfrm>
            <a:off x="10593517" y="3501213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688B3479-147E-4BA8-A166-519A8222B073}"/>
              </a:ext>
            </a:extLst>
          </p:cNvPr>
          <p:cNvSpPr/>
          <p:nvPr/>
        </p:nvSpPr>
        <p:spPr>
          <a:xfrm>
            <a:off x="10208205" y="2258194"/>
            <a:ext cx="180870" cy="180870"/>
          </a:xfrm>
          <a:prstGeom prst="ellipse">
            <a:avLst/>
          </a:prstGeom>
          <a:solidFill>
            <a:srgbClr val="223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AAE48354-AE81-489A-B622-123B4F0D601A}"/>
              </a:ext>
            </a:extLst>
          </p:cNvPr>
          <p:cNvSpPr txBox="1"/>
          <p:nvPr/>
        </p:nvSpPr>
        <p:spPr>
          <a:xfrm>
            <a:off x="11060851" y="3578669"/>
            <a:ext cx="1440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3BEDD1E-37F4-4FEF-AF9E-2906B1FEFA78}"/>
              </a:ext>
            </a:extLst>
          </p:cNvPr>
          <p:cNvSpPr txBox="1"/>
          <p:nvPr/>
        </p:nvSpPr>
        <p:spPr>
          <a:xfrm>
            <a:off x="5349641" y="3618970"/>
            <a:ext cx="1440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239E39F2-BA01-471C-B013-40AF910D0F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91110">
            <a:off x="958862" y="2791066"/>
            <a:ext cx="862590" cy="57333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CE100C5-ACF1-40C9-A376-A7F1C2ED5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862519">
            <a:off x="2040208" y="3071512"/>
            <a:ext cx="862590" cy="57333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E363093-CA50-49CB-B347-96B304610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697083">
            <a:off x="1267403" y="3890427"/>
            <a:ext cx="862590" cy="57333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606E8A-3E83-4108-B816-C7E76E48D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31175">
            <a:off x="2769092" y="4055485"/>
            <a:ext cx="862590" cy="57333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5603F3CE-FA46-4112-ADC4-E28FB40DA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91110">
            <a:off x="4111983" y="3304979"/>
            <a:ext cx="862590" cy="57333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647FA42-CEEB-4E77-A33E-349E95C9E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660281">
            <a:off x="3154184" y="2898995"/>
            <a:ext cx="862590" cy="57333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6F935CF-1221-45AB-BBB6-8FDCA786C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14507">
            <a:off x="3928290" y="2198788"/>
            <a:ext cx="668824" cy="4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9" grpId="0"/>
      <p:bldP spid="42" grpId="0"/>
      <p:bldP spid="44" grpId="0"/>
      <p:bldP spid="45" grpId="0"/>
      <p:bldP spid="46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Mathematical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framework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: GENERIC</a:t>
            </a: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/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8">
            <a:extLst>
              <a:ext uri="{FF2B5EF4-FFF2-40B4-BE49-F238E27FC236}">
                <a16:creationId xmlns:a16="http://schemas.microsoft.com/office/drawing/2014/main" id="{D118987F-C9BA-48A1-BB5B-3B54D9B7A753}"/>
              </a:ext>
            </a:extLst>
          </p:cNvPr>
          <p:cNvSpPr txBox="1"/>
          <p:nvPr/>
        </p:nvSpPr>
        <p:spPr>
          <a:xfrm>
            <a:off x="2922840" y="2947954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Conservative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145F60A1-1C58-459A-86AE-849740A02552}"/>
                  </a:ext>
                </a:extLst>
              </p:cNvPr>
              <p:cNvSpPr txBox="1"/>
              <p:nvPr/>
            </p:nvSpPr>
            <p:spPr>
              <a:xfrm>
                <a:off x="2922840" y="3394684"/>
                <a:ext cx="466196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2400" b="0" dirty="0">
                    <a:ea typeface="Cambria Math" panose="02040503050406030204" pitchFamily="18" charset="0"/>
                  </a:rPr>
                  <a:t>Poisson </a:t>
                </a:r>
                <a:r>
                  <a:rPr lang="es-ES" sz="2400" b="0" dirty="0" err="1">
                    <a:ea typeface="Cambria Math" panose="02040503050406030204" pitchFamily="18" charset="0"/>
                  </a:rPr>
                  <a:t>matrix</a:t>
                </a:r>
                <a:r>
                  <a:rPr lang="es-ES" sz="24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s-E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s-ES" sz="2400" b="0" dirty="0"/>
                  <a:t>Energy </a:t>
                </a:r>
                <a:r>
                  <a:rPr lang="es-ES" sz="2400" b="0" dirty="0" err="1"/>
                  <a:t>potential</a:t>
                </a:r>
                <a:r>
                  <a:rPr lang="es-ES" sz="2400" b="0" dirty="0"/>
                  <a:t>: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145F60A1-1C58-459A-86AE-849740A0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40" y="3394684"/>
                <a:ext cx="4661963" cy="738664"/>
              </a:xfrm>
              <a:prstGeom prst="rect">
                <a:avLst/>
              </a:prstGeom>
              <a:blipFill>
                <a:blip r:embed="rId4"/>
                <a:stretch>
                  <a:fillRect l="-3922" t="-12397" b="-247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8">
            <a:extLst>
              <a:ext uri="{FF2B5EF4-FFF2-40B4-BE49-F238E27FC236}">
                <a16:creationId xmlns:a16="http://schemas.microsoft.com/office/drawing/2014/main" id="{3D2BA0E2-563B-4A63-A481-A96BF9B9E7F2}"/>
              </a:ext>
            </a:extLst>
          </p:cNvPr>
          <p:cNvSpPr txBox="1"/>
          <p:nvPr/>
        </p:nvSpPr>
        <p:spPr>
          <a:xfrm>
            <a:off x="6548172" y="1224036"/>
            <a:ext cx="32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Grmela</a:t>
            </a:r>
            <a:r>
              <a:rPr lang="en-US" i="1" dirty="0"/>
              <a:t>, PRE‘97]</a:t>
            </a:r>
          </a:p>
        </p:txBody>
      </p:sp>
    </p:spTree>
    <p:extLst>
      <p:ext uri="{BB962C8B-B14F-4D97-AF65-F5344CB8AC3E}">
        <p14:creationId xmlns:p14="http://schemas.microsoft.com/office/powerpoint/2010/main" val="343230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Mathematical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framework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: GENERIC</a:t>
            </a: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/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145F60A1-1C58-459A-86AE-849740A02552}"/>
                  </a:ext>
                </a:extLst>
              </p:cNvPr>
              <p:cNvSpPr txBox="1"/>
              <p:nvPr/>
            </p:nvSpPr>
            <p:spPr>
              <a:xfrm>
                <a:off x="3846765" y="3359395"/>
                <a:ext cx="517341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2400" b="0" dirty="0">
                    <a:ea typeface="Cambria Math" panose="02040503050406030204" pitchFamily="18" charset="0"/>
                  </a:rPr>
                  <a:t>Friction </a:t>
                </a:r>
                <a:r>
                  <a:rPr lang="es-ES" sz="2400" b="0" dirty="0" err="1">
                    <a:ea typeface="Cambria Math" panose="02040503050406030204" pitchFamily="18" charset="0"/>
                  </a:rPr>
                  <a:t>matrix</a:t>
                </a:r>
                <a:r>
                  <a:rPr lang="es-ES" sz="24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≽0</m:t>
                    </m:r>
                  </m:oMath>
                </a14:m>
                <a:endParaRPr lang="es-E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s-ES" sz="2400" b="0" dirty="0" err="1"/>
                  <a:t>Entropy</a:t>
                </a:r>
                <a:r>
                  <a:rPr lang="es-ES" sz="2400" b="0" dirty="0"/>
                  <a:t> </a:t>
                </a:r>
                <a:r>
                  <a:rPr lang="es-ES" sz="2400" b="0" dirty="0" err="1"/>
                  <a:t>potential</a:t>
                </a:r>
                <a:r>
                  <a:rPr lang="es-ES" sz="2400" b="0" dirty="0"/>
                  <a:t>: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145F60A1-1C58-459A-86AE-849740A0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765" y="3359395"/>
                <a:ext cx="5173410" cy="738664"/>
              </a:xfrm>
              <a:prstGeom prst="rect">
                <a:avLst/>
              </a:prstGeom>
              <a:blipFill>
                <a:blip r:embed="rId4"/>
                <a:stretch>
                  <a:fillRect l="-3534" t="-11570" b="-256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8">
            <a:extLst>
              <a:ext uri="{FF2B5EF4-FFF2-40B4-BE49-F238E27FC236}">
                <a16:creationId xmlns:a16="http://schemas.microsoft.com/office/drawing/2014/main" id="{2A13C986-F544-4AF1-B8BE-1CD3B74A3CF5}"/>
              </a:ext>
            </a:extLst>
          </p:cNvPr>
          <p:cNvSpPr txBox="1"/>
          <p:nvPr/>
        </p:nvSpPr>
        <p:spPr>
          <a:xfrm>
            <a:off x="4091643" y="2949128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Dissipative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EEE6CCF-1779-4F92-BEDE-5610AFFE4501}"/>
              </a:ext>
            </a:extLst>
          </p:cNvPr>
          <p:cNvSpPr txBox="1"/>
          <p:nvPr/>
        </p:nvSpPr>
        <p:spPr>
          <a:xfrm>
            <a:off x="6548172" y="1224036"/>
            <a:ext cx="32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Grmela</a:t>
            </a:r>
            <a:r>
              <a:rPr lang="en-US" i="1" dirty="0"/>
              <a:t>, PRE‘97]</a:t>
            </a:r>
          </a:p>
        </p:txBody>
      </p:sp>
    </p:spTree>
    <p:extLst>
      <p:ext uri="{BB962C8B-B14F-4D97-AF65-F5344CB8AC3E}">
        <p14:creationId xmlns:p14="http://schemas.microsoft.com/office/powerpoint/2010/main" val="391495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Mathematical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framework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: GENERIC</a:t>
            </a: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/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145F60A1-1C58-459A-86AE-849740A02552}"/>
                  </a:ext>
                </a:extLst>
              </p:cNvPr>
              <p:cNvSpPr txBox="1"/>
              <p:nvPr/>
            </p:nvSpPr>
            <p:spPr>
              <a:xfrm>
                <a:off x="1846515" y="3321295"/>
                <a:ext cx="517341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2400" b="0" dirty="0">
                    <a:ea typeface="Cambria Math" panose="02040503050406030204" pitchFamily="18" charset="0"/>
                  </a:rPr>
                  <a:t>Energy </a:t>
                </a:r>
                <a:r>
                  <a:rPr lang="es-ES" sz="2400" b="0" dirty="0" err="1">
                    <a:ea typeface="Cambria Math" panose="02040503050406030204" pitchFamily="18" charset="0"/>
                  </a:rPr>
                  <a:t>conservation</a:t>
                </a:r>
                <a:r>
                  <a:rPr lang="es-ES" sz="24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𝑑𝐸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s-E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s-ES" sz="2400" b="0" dirty="0" err="1"/>
                  <a:t>Entropy</a:t>
                </a:r>
                <a:r>
                  <a:rPr lang="es-ES" sz="2400" b="0" dirty="0"/>
                  <a:t> </a:t>
                </a:r>
                <a:r>
                  <a:rPr lang="es-ES" sz="2400" b="0" dirty="0" err="1"/>
                  <a:t>inequality</a:t>
                </a:r>
                <a:r>
                  <a:rPr lang="es-ES" sz="2400" b="0" dirty="0"/>
                  <a:t>: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𝑑𝑆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145F60A1-1C58-459A-86AE-849740A0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515" y="3321295"/>
                <a:ext cx="5173410" cy="738664"/>
              </a:xfrm>
              <a:prstGeom prst="rect">
                <a:avLst/>
              </a:prstGeom>
              <a:blipFill>
                <a:blip r:embed="rId4"/>
                <a:stretch>
                  <a:fillRect l="-3651" t="-12397" b="-247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8">
            <a:extLst>
              <a:ext uri="{FF2B5EF4-FFF2-40B4-BE49-F238E27FC236}">
                <a16:creationId xmlns:a16="http://schemas.microsoft.com/office/drawing/2014/main" id="{A25A8F76-9EF8-446C-ABB6-5D1A3AB15A86}"/>
              </a:ext>
            </a:extLst>
          </p:cNvPr>
          <p:cNvSpPr txBox="1"/>
          <p:nvPr/>
        </p:nvSpPr>
        <p:spPr>
          <a:xfrm>
            <a:off x="6257042" y="3310200"/>
            <a:ext cx="3697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Thermodynamical guarantees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583EB-FBFF-4EEA-AAE1-439C9FDF62FB}"/>
              </a:ext>
            </a:extLst>
          </p:cNvPr>
          <p:cNvSpPr txBox="1"/>
          <p:nvPr/>
        </p:nvSpPr>
        <p:spPr>
          <a:xfrm>
            <a:off x="6257042" y="4726744"/>
            <a:ext cx="369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Structure preservation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A2FA783-D027-4FAC-A03A-9F94AB7A0ABE}"/>
              </a:ext>
            </a:extLst>
          </p:cNvPr>
          <p:cNvCxnSpPr>
            <a:cxnSpLocks/>
          </p:cNvCxnSpPr>
          <p:nvPr/>
        </p:nvCxnSpPr>
        <p:spPr>
          <a:xfrm>
            <a:off x="8066313" y="4223092"/>
            <a:ext cx="0" cy="483556"/>
          </a:xfrm>
          <a:prstGeom prst="straightConnector1">
            <a:avLst/>
          </a:prstGeom>
          <a:ln w="38100">
            <a:solidFill>
              <a:srgbClr val="223D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8BCB0A46-9ED3-4C2F-AEE1-864F77498065}"/>
              </a:ext>
            </a:extLst>
          </p:cNvPr>
          <p:cNvSpPr txBox="1"/>
          <p:nvPr/>
        </p:nvSpPr>
        <p:spPr>
          <a:xfrm>
            <a:off x="6439494" y="5188409"/>
            <a:ext cx="325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[Hernandez, JCP’20]</a:t>
            </a:r>
          </a:p>
          <a:p>
            <a:pPr algn="ctr"/>
            <a:r>
              <a:rPr lang="en-US" i="1" dirty="0"/>
              <a:t>[Gruber, NeurIPS’24]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A51AE8F-363E-4C87-A505-6A56CF582113}"/>
              </a:ext>
            </a:extLst>
          </p:cNvPr>
          <p:cNvSpPr txBox="1"/>
          <p:nvPr/>
        </p:nvSpPr>
        <p:spPr>
          <a:xfrm>
            <a:off x="6548172" y="1224036"/>
            <a:ext cx="32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Grmela</a:t>
            </a:r>
            <a:r>
              <a:rPr lang="en-US" i="1" dirty="0"/>
              <a:t>, PRE‘97]</a:t>
            </a:r>
          </a:p>
        </p:txBody>
      </p:sp>
    </p:spTree>
    <p:extLst>
      <p:ext uri="{BB962C8B-B14F-4D97-AF65-F5344CB8AC3E}">
        <p14:creationId xmlns:p14="http://schemas.microsoft.com/office/powerpoint/2010/main" val="23167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6F079-07DE-4358-800F-ADB1F9D4E6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791" y="1195838"/>
            <a:ext cx="11266415" cy="4735180"/>
          </a:xfrm>
        </p:spPr>
        <p:txBody>
          <a:bodyPr/>
          <a:lstStyle/>
          <a:p>
            <a:pPr>
              <a:buClr>
                <a:srgbClr val="223D71"/>
              </a:buClr>
            </a:pP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Mathematical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framework</a:t>
            </a:r>
            <a:r>
              <a:rPr lang="es-ES" dirty="0"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: GENERIC</a:t>
            </a: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Clr>
                <a:srgbClr val="223D71"/>
              </a:buClr>
              <a:buNone/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buClr>
                <a:srgbClr val="223D71"/>
              </a:buClr>
            </a:pPr>
            <a:endParaRPr lang="en-US" dirty="0">
              <a:latin typeface="Avenir Next LT Pro" panose="020B0504020202020204" pitchFamily="34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7F11D-FEA3-4D97-925A-4DE36F73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91" y="272846"/>
            <a:ext cx="11266415" cy="851279"/>
          </a:xfrm>
        </p:spPr>
        <p:txBody>
          <a:bodyPr/>
          <a:lstStyle/>
          <a:p>
            <a:r>
              <a:rPr lang="en-US" b="1" dirty="0">
                <a:solidFill>
                  <a:srgbClr val="223D71"/>
                </a:solidFill>
                <a:latin typeface="Avenir Next LT Pro" panose="020B0504020202020204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/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s-E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s-ES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s-E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6866B23-0A2E-4FAB-82AD-448D49207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99" y="2293766"/>
                <a:ext cx="602019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8">
            <a:extLst>
              <a:ext uri="{FF2B5EF4-FFF2-40B4-BE49-F238E27FC236}">
                <a16:creationId xmlns:a16="http://schemas.microsoft.com/office/drawing/2014/main" id="{EFE6A762-8AEC-4770-AC3B-91AB76158D10}"/>
              </a:ext>
            </a:extLst>
          </p:cNvPr>
          <p:cNvSpPr txBox="1"/>
          <p:nvPr/>
        </p:nvSpPr>
        <p:spPr>
          <a:xfrm>
            <a:off x="4091643" y="2949128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Dissipative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F0FB8C23-69D7-46D7-BFA1-DE8A86BB5DFC}"/>
              </a:ext>
            </a:extLst>
          </p:cNvPr>
          <p:cNvSpPr txBox="1"/>
          <p:nvPr/>
        </p:nvSpPr>
        <p:spPr>
          <a:xfrm>
            <a:off x="6036361" y="2947954"/>
            <a:ext cx="302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331F5F0-E6E1-436D-A8BC-E3E377BB420F}"/>
                  </a:ext>
                </a:extLst>
              </p:cNvPr>
              <p:cNvSpPr txBox="1"/>
              <p:nvPr/>
            </p:nvSpPr>
            <p:spPr>
              <a:xfrm>
                <a:off x="5327031" y="3638019"/>
                <a:ext cx="3436317" cy="43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s-E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s-E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s-E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s-E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331F5F0-E6E1-436D-A8BC-E3E377BB4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31" y="3638019"/>
                <a:ext cx="3436317" cy="438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8224DBA-3145-4848-88AD-FAB60CAD0F72}"/>
              </a:ext>
            </a:extLst>
          </p:cNvPr>
          <p:cNvCxnSpPr>
            <a:cxnSpLocks/>
          </p:cNvCxnSpPr>
          <p:nvPr/>
        </p:nvCxnSpPr>
        <p:spPr>
          <a:xfrm>
            <a:off x="6299755" y="3122382"/>
            <a:ext cx="745435" cy="0"/>
          </a:xfrm>
          <a:prstGeom prst="straightConnector1">
            <a:avLst/>
          </a:prstGeom>
          <a:ln w="38100">
            <a:solidFill>
              <a:srgbClr val="223D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">
            <a:extLst>
              <a:ext uri="{FF2B5EF4-FFF2-40B4-BE49-F238E27FC236}">
                <a16:creationId xmlns:a16="http://schemas.microsoft.com/office/drawing/2014/main" id="{F2C958B7-C2F3-4CC7-A650-4C688C095230}"/>
              </a:ext>
            </a:extLst>
          </p:cNvPr>
          <p:cNvSpPr txBox="1"/>
          <p:nvPr/>
        </p:nvSpPr>
        <p:spPr>
          <a:xfrm>
            <a:off x="8267553" y="3117231"/>
            <a:ext cx="3697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Fluctuation-Dissipation Theorem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6977AC44-331E-4EEE-83EA-078C74D10010}"/>
              </a:ext>
            </a:extLst>
          </p:cNvPr>
          <p:cNvSpPr txBox="1"/>
          <p:nvPr/>
        </p:nvSpPr>
        <p:spPr>
          <a:xfrm>
            <a:off x="6548172" y="1224036"/>
            <a:ext cx="32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Grmela</a:t>
            </a:r>
            <a:r>
              <a:rPr lang="en-US" i="1" dirty="0"/>
              <a:t>, PRE‘97]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4F215F8-736E-412D-9DA4-8B1424788EDA}"/>
              </a:ext>
            </a:extLst>
          </p:cNvPr>
          <p:cNvSpPr txBox="1"/>
          <p:nvPr/>
        </p:nvSpPr>
        <p:spPr>
          <a:xfrm>
            <a:off x="9192563" y="3901983"/>
            <a:ext cx="32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[Kubo, ROPP‘66]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2124D843-6732-499F-9D03-6A1BBDCD0D0D}"/>
                  </a:ext>
                </a:extLst>
              </p:cNvPr>
              <p:cNvSpPr txBox="1"/>
              <p:nvPr/>
            </p:nvSpPr>
            <p:spPr>
              <a:xfrm>
                <a:off x="8267552" y="4579538"/>
                <a:ext cx="3697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(Deterministic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2124D843-6732-499F-9D03-6A1BBDCD0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552" y="4579538"/>
                <a:ext cx="3697255" cy="461665"/>
              </a:xfrm>
              <a:prstGeom prst="rect">
                <a:avLst/>
              </a:prstGeom>
              <a:blipFill>
                <a:blip r:embed="rId5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59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14724</TotalTime>
  <Words>1248</Words>
  <Application>Microsoft Office PowerPoint</Application>
  <PresentationFormat>Panorámica</PresentationFormat>
  <Paragraphs>611</Paragraphs>
  <Slides>48</Slides>
  <Notes>45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6" baseType="lpstr">
      <vt:lpstr>Arial</vt:lpstr>
      <vt:lpstr>Avenir Next LT Pro</vt:lpstr>
      <vt:lpstr>Calibri</vt:lpstr>
      <vt:lpstr>Cambria Math</vt:lpstr>
      <vt:lpstr>CMU Sans Serif</vt:lpstr>
      <vt:lpstr>Google Sans</vt:lpstr>
      <vt:lpstr>Verdana</vt:lpstr>
      <vt:lpstr>Tema de Office</vt:lpstr>
      <vt:lpstr>Presentación de PowerPoint</vt:lpstr>
      <vt:lpstr>Motivation</vt:lpstr>
      <vt:lpstr>Motivation</vt:lpstr>
      <vt:lpstr>Motivation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Conservative dynamics</vt:lpstr>
      <vt:lpstr>Conservative dynamics</vt:lpstr>
      <vt:lpstr>Conservative dynamics</vt:lpstr>
      <vt:lpstr>Conservative dynamics</vt:lpstr>
      <vt:lpstr>Conservative dynamics</vt:lpstr>
      <vt:lpstr>Stochastic dynamics</vt:lpstr>
      <vt:lpstr>Stochastic dynamics</vt:lpstr>
      <vt:lpstr>Stochastic dynamics</vt:lpstr>
      <vt:lpstr>Stochastic dynamics</vt:lpstr>
      <vt:lpstr>Stochastic dynamics</vt:lpstr>
      <vt:lpstr>Summary</vt:lpstr>
      <vt:lpstr>Summary</vt:lpstr>
      <vt:lpstr>Summary</vt:lpstr>
      <vt:lpstr>Entropy estimation</vt:lpstr>
      <vt:lpstr>Entropy estimation</vt:lpstr>
      <vt:lpstr>Conservation laws</vt:lpstr>
      <vt:lpstr>Conservation laws</vt:lpstr>
      <vt:lpstr>Conservation laws</vt:lpstr>
      <vt:lpstr>Training procedure</vt:lpstr>
      <vt:lpstr>Training procedure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Presentación de PowerPoint</vt:lpstr>
      <vt:lpstr>Presentación de PowerPoint</vt:lpstr>
      <vt:lpstr>Motivation</vt:lpstr>
      <vt:lpstr>Summary</vt:lpstr>
      <vt:lpstr>Training procedure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Quercus Hernández</dc:creator>
  <cp:lastModifiedBy>Manu Hernandez</cp:lastModifiedBy>
  <cp:revision>1026</cp:revision>
  <dcterms:created xsi:type="dcterms:W3CDTF">2020-11-25T19:49:03Z</dcterms:created>
  <dcterms:modified xsi:type="dcterms:W3CDTF">2025-03-03T22:01:43Z</dcterms:modified>
</cp:coreProperties>
</file>